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slide+xml" PartName="/ppt/slides/slide102.xml"/>
  <Override ContentType="application/vnd.openxmlformats-officedocument.presentationml.slide+xml" PartName="/ppt/slides/slide103.xml"/>
  <Override ContentType="application/vnd.openxmlformats-officedocument.presentationml.slide+xml" PartName="/ppt/slides/slide104.xml"/>
  <Override ContentType="application/vnd.openxmlformats-officedocument.presentationml.slide+xml" PartName="/ppt/slides/slide105.xml"/>
  <Override ContentType="application/vnd.openxmlformats-officedocument.presentationml.slide+xml" PartName="/ppt/slides/slide106.xml"/>
  <Override ContentType="application/vnd.openxmlformats-officedocument.presentationml.slide+xml" PartName="/ppt/slides/slide107.xml"/>
  <Override ContentType="application/vnd.openxmlformats-officedocument.presentationml.slide+xml" PartName="/ppt/slides/slide108.xml"/>
  <Override ContentType="application/vnd.openxmlformats-officedocument.presentationml.slide+xml" PartName="/ppt/slides/slide109.xml"/>
  <Override ContentType="application/vnd.openxmlformats-officedocument.presentationml.slide+xml" PartName="/ppt/slides/slide110.xml"/>
  <Override ContentType="application/vnd.openxmlformats-officedocument.presentationml.slide+xml" PartName="/ppt/slides/slide111.xml"/>
  <Override ContentType="application/vnd.openxmlformats-officedocument.presentationml.slide+xml" PartName="/ppt/slides/slide112.xml"/>
  <Override ContentType="application/vnd.openxmlformats-officedocument.presentationml.slide+xml" PartName="/ppt/slides/slide113.xml"/>
  <Override ContentType="application/vnd.openxmlformats-officedocument.presentationml.slide+xml" PartName="/ppt/slides/slide114.xml"/>
  <Override ContentType="application/vnd.openxmlformats-officedocument.presentationml.slide+xml" PartName="/ppt/slides/slide115.xml"/>
  <Override ContentType="application/vnd.openxmlformats-officedocument.presentationml.slide+xml" PartName="/ppt/slides/slide116.xml"/>
  <Override ContentType="application/vnd.openxmlformats-officedocument.presentationml.slide+xml" PartName="/ppt/slides/slide117.xml"/>
  <Override ContentType="application/vnd.openxmlformats-officedocument.presentationml.slide+xml" PartName="/ppt/slides/slide118.xml"/>
  <Override ContentType="application/vnd.openxmlformats-officedocument.presentationml.slide+xml" PartName="/ppt/slides/slide119.xml"/>
  <Override ContentType="application/vnd.openxmlformats-officedocument.presentationml.slide+xml" PartName="/ppt/slides/slide120.xml"/>
  <Override ContentType="application/vnd.openxmlformats-officedocument.presentationml.slide+xml" PartName="/ppt/slides/slide121.xml"/>
  <Override ContentType="application/vnd.openxmlformats-officedocument.presentationml.slide+xml" PartName="/ppt/slides/slide122.xml"/>
  <Override ContentType="application/vnd.openxmlformats-officedocument.presentationml.slide+xml" PartName="/ppt/slides/slide123.xml"/>
  <Override ContentType="application/vnd.openxmlformats-officedocument.presentationml.slide+xml" PartName="/ppt/slides/slide124.xml"/>
  <Override ContentType="application/vnd.openxmlformats-officedocument.presentationml.slide+xml" PartName="/ppt/slides/slide125.xml"/>
  <Override ContentType="application/vnd.openxmlformats-officedocument.presentationml.slide+xml" PartName="/ppt/slides/slide126.xml"/>
  <Override ContentType="application/vnd.openxmlformats-officedocument.presentationml.slide+xml" PartName="/ppt/slides/slide127.xml"/>
  <Override ContentType="application/vnd.openxmlformats-officedocument.presentationml.slide+xml" PartName="/ppt/slides/slide128.xml"/>
  <Override ContentType="application/vnd.openxmlformats-officedocument.presentationml.slide+xml" PartName="/ppt/slides/slide129.xml"/>
  <Override ContentType="application/vnd.openxmlformats-officedocument.presentationml.slide+xml" PartName="/ppt/slides/slide130.xml"/>
  <Override ContentType="application/vnd.openxmlformats-officedocument.presentationml.slide+xml" PartName="/ppt/slides/slide131.xml"/>
  <Override ContentType="application/vnd.openxmlformats-officedocument.presentationml.slide+xml" PartName="/ppt/slides/slide132.xml"/>
  <Override ContentType="application/vnd.openxmlformats-officedocument.presentationml.slide+xml" PartName="/ppt/slides/slide133.xml"/>
  <Override ContentType="application/vnd.openxmlformats-officedocument.presentationml.slide+xml" PartName="/ppt/slides/slide134.xml"/>
  <Override ContentType="application/vnd.openxmlformats-officedocument.presentationml.slide+xml" PartName="/ppt/slides/slide135.xml"/>
  <Override ContentType="application/vnd.openxmlformats-officedocument.presentationml.slide+xml" PartName="/ppt/slides/slide136.xml"/>
  <Override ContentType="application/vnd.openxmlformats-officedocument.presentationml.slide+xml" PartName="/ppt/slides/slide137.xml"/>
  <Override ContentType="application/vnd.openxmlformats-officedocument.presentationml.slide+xml" PartName="/ppt/slides/slide138.xml"/>
  <Override ContentType="application/vnd.openxmlformats-officedocument.presentationml.slide+xml" PartName="/ppt/slides/slide13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1"/>
  </p:notesMasterIdLst>
  <p:sldIdLst>
    <p:sldId id="315" r:id="rId2"/>
    <p:sldId id="478" r:id="rId3"/>
    <p:sldId id="256" r:id="rId4"/>
    <p:sldId id="257" r:id="rId5"/>
    <p:sldId id="258" r:id="rId6"/>
    <p:sldId id="387" r:id="rId7"/>
    <p:sldId id="388" r:id="rId8"/>
    <p:sldId id="314" r:id="rId9"/>
    <p:sldId id="392" r:id="rId10"/>
    <p:sldId id="395" r:id="rId11"/>
    <p:sldId id="396" r:id="rId12"/>
    <p:sldId id="393" r:id="rId13"/>
    <p:sldId id="437" r:id="rId14"/>
    <p:sldId id="394" r:id="rId15"/>
    <p:sldId id="389" r:id="rId16"/>
    <p:sldId id="390" r:id="rId17"/>
    <p:sldId id="375" r:id="rId18"/>
    <p:sldId id="438" r:id="rId19"/>
    <p:sldId id="431" r:id="rId20"/>
    <p:sldId id="432" r:id="rId21"/>
    <p:sldId id="435" r:id="rId22"/>
    <p:sldId id="351" r:id="rId23"/>
    <p:sldId id="433" r:id="rId24"/>
    <p:sldId id="262" r:id="rId25"/>
    <p:sldId id="328" r:id="rId26"/>
    <p:sldId id="329" r:id="rId27"/>
    <p:sldId id="331" r:id="rId28"/>
    <p:sldId id="318" r:id="rId29"/>
    <p:sldId id="319" r:id="rId30"/>
    <p:sldId id="320" r:id="rId31"/>
    <p:sldId id="321" r:id="rId32"/>
    <p:sldId id="345" r:id="rId33"/>
    <p:sldId id="330" r:id="rId34"/>
    <p:sldId id="436" r:id="rId35"/>
    <p:sldId id="455" r:id="rId36"/>
    <p:sldId id="366" r:id="rId37"/>
    <p:sldId id="367" r:id="rId38"/>
    <p:sldId id="364" r:id="rId39"/>
    <p:sldId id="263" r:id="rId40"/>
    <p:sldId id="445" r:id="rId41"/>
    <p:sldId id="472" r:id="rId42"/>
    <p:sldId id="476" r:id="rId43"/>
    <p:sldId id="477" r:id="rId44"/>
    <p:sldId id="471" r:id="rId45"/>
    <p:sldId id="448" r:id="rId46"/>
    <p:sldId id="449" r:id="rId47"/>
    <p:sldId id="473" r:id="rId48"/>
    <p:sldId id="474" r:id="rId49"/>
    <p:sldId id="475" r:id="rId50"/>
    <p:sldId id="441" r:id="rId51"/>
    <p:sldId id="398" r:id="rId52"/>
    <p:sldId id="442" r:id="rId53"/>
    <p:sldId id="399" r:id="rId54"/>
    <p:sldId id="400" r:id="rId55"/>
    <p:sldId id="401" r:id="rId56"/>
    <p:sldId id="453" r:id="rId57"/>
    <p:sldId id="470" r:id="rId58"/>
    <p:sldId id="402" r:id="rId59"/>
    <p:sldId id="404" r:id="rId60"/>
    <p:sldId id="405" r:id="rId61"/>
    <p:sldId id="406" r:id="rId62"/>
    <p:sldId id="407" r:id="rId63"/>
    <p:sldId id="411" r:id="rId64"/>
    <p:sldId id="412" r:id="rId65"/>
    <p:sldId id="413" r:id="rId66"/>
    <p:sldId id="414" r:id="rId67"/>
    <p:sldId id="415" r:id="rId68"/>
    <p:sldId id="416" r:id="rId69"/>
    <p:sldId id="417" r:id="rId70"/>
    <p:sldId id="458" r:id="rId71"/>
    <p:sldId id="462" r:id="rId72"/>
    <p:sldId id="430" r:id="rId73"/>
    <p:sldId id="359" r:id="rId74"/>
    <p:sldId id="360" r:id="rId75"/>
    <p:sldId id="361" r:id="rId76"/>
    <p:sldId id="362" r:id="rId77"/>
    <p:sldId id="265" r:id="rId78"/>
    <p:sldId id="459" r:id="rId79"/>
    <p:sldId id="460" r:id="rId80"/>
    <p:sldId id="461" r:id="rId81"/>
    <p:sldId id="293" r:id="rId82"/>
    <p:sldId id="294" r:id="rId83"/>
    <p:sldId id="296" r:id="rId84"/>
    <p:sldId id="297" r:id="rId85"/>
    <p:sldId id="298" r:id="rId86"/>
    <p:sldId id="299" r:id="rId87"/>
    <p:sldId id="300" r:id="rId88"/>
    <p:sldId id="301" r:id="rId89"/>
    <p:sldId id="302" r:id="rId90"/>
    <p:sldId id="303" r:id="rId91"/>
    <p:sldId id="304" r:id="rId92"/>
    <p:sldId id="305" r:id="rId93"/>
    <p:sldId id="352" r:id="rId94"/>
    <p:sldId id="353" r:id="rId95"/>
    <p:sldId id="346" r:id="rId96"/>
    <p:sldId id="354" r:id="rId97"/>
    <p:sldId id="348" r:id="rId98"/>
    <p:sldId id="365" r:id="rId99"/>
    <p:sldId id="358" r:id="rId100"/>
    <p:sldId id="454" r:id="rId101"/>
    <p:sldId id="356" r:id="rId102"/>
    <p:sldId id="357" r:id="rId103"/>
    <p:sldId id="275" r:id="rId104"/>
    <p:sldId id="276" r:id="rId105"/>
    <p:sldId id="277" r:id="rId106"/>
    <p:sldId id="278" r:id="rId107"/>
    <p:sldId id="279" r:id="rId108"/>
    <p:sldId id="281" r:id="rId109"/>
    <p:sldId id="280" r:id="rId110"/>
    <p:sldId id="282" r:id="rId111"/>
    <p:sldId id="283" r:id="rId112"/>
    <p:sldId id="284" r:id="rId113"/>
    <p:sldId id="285" r:id="rId114"/>
    <p:sldId id="467" r:id="rId115"/>
    <p:sldId id="468" r:id="rId116"/>
    <p:sldId id="469" r:id="rId117"/>
    <p:sldId id="355" r:id="rId118"/>
    <p:sldId id="456" r:id="rId119"/>
    <p:sldId id="457" r:id="rId120"/>
    <p:sldId id="338" r:id="rId121"/>
    <p:sldId id="339" r:id="rId122"/>
    <p:sldId id="343" r:id="rId123"/>
    <p:sldId id="369" r:id="rId124"/>
    <p:sldId id="370" r:id="rId125"/>
    <p:sldId id="371" r:id="rId126"/>
    <p:sldId id="372" r:id="rId127"/>
    <p:sldId id="373" r:id="rId128"/>
    <p:sldId id="374" r:id="rId129"/>
    <p:sldId id="377" r:id="rId130"/>
    <p:sldId id="378" r:id="rId131"/>
    <p:sldId id="379" r:id="rId132"/>
    <p:sldId id="381" r:id="rId133"/>
    <p:sldId id="384" r:id="rId134"/>
    <p:sldId id="385" r:id="rId135"/>
    <p:sldId id="386" r:id="rId136"/>
    <p:sldId id="434" r:id="rId137"/>
    <p:sldId id="439" r:id="rId138"/>
    <p:sldId id="440" r:id="rId139"/>
    <p:sldId id="446" r:id="rId14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548" autoAdjust="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7DBBAAE-A0AD-4591-9C5E-8096C14C4DB9}" type="datetimeFigureOut">
              <a:rPr lang="fa-IR" smtClean="0"/>
              <a:pPr/>
              <a:t>06/01/1438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50C3D3A-77B9-45F6-9B75-9CA9E4C696A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276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C3D3A-77B9-45F6-9B75-9CA9E4C696AF}" type="slidenum">
              <a:rPr lang="fa-IR" smtClean="0"/>
              <a:pPr/>
              <a:t>103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275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ED5E3-D30B-45C3-BF9B-2F93C1EBA0D5}" type="slidenum">
              <a:rPr lang="en-US"/>
              <a:pPr/>
              <a:t>133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45130-D4F9-4F30-9909-AA61527374DF}" type="slidenum">
              <a:rPr lang="en-US"/>
              <a:pPr/>
              <a:t>134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74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2694F-C1C0-4D73-99B8-9016E64C6E63}" type="slidenum">
              <a:rPr lang="en-US"/>
              <a:pPr/>
              <a:t>135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E7C4-9797-4535-B19D-6D6817659606}" type="datetimeFigureOut">
              <a:rPr lang="fa-IR" smtClean="0"/>
              <a:pPr/>
              <a:t>06/01/1438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ABF-D74A-4A29-B1C4-02A12E63511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E7C4-9797-4535-B19D-6D6817659606}" type="datetimeFigureOut">
              <a:rPr lang="fa-IR" smtClean="0"/>
              <a:pPr/>
              <a:t>06/01/1438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ABF-D74A-4A29-B1C4-02A12E63511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E7C4-9797-4535-B19D-6D6817659606}" type="datetimeFigureOut">
              <a:rPr lang="fa-IR" smtClean="0"/>
              <a:pPr/>
              <a:t>06/01/1438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ABF-D74A-4A29-B1C4-02A12E63511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46B3169-1CC1-4A9C-A36F-DA61967F1A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F7308F7-43E2-4B1F-8480-2A8B669ACD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E7C4-9797-4535-B19D-6D6817659606}" type="datetimeFigureOut">
              <a:rPr lang="fa-IR" smtClean="0"/>
              <a:pPr/>
              <a:t>06/01/1438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ABF-D74A-4A29-B1C4-02A12E63511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E7C4-9797-4535-B19D-6D6817659606}" type="datetimeFigureOut">
              <a:rPr lang="fa-IR" smtClean="0"/>
              <a:pPr/>
              <a:t>06/01/1438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ABF-D74A-4A29-B1C4-02A12E63511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E7C4-9797-4535-B19D-6D6817659606}" type="datetimeFigureOut">
              <a:rPr lang="fa-IR" smtClean="0"/>
              <a:pPr/>
              <a:t>06/01/1438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ABF-D74A-4A29-B1C4-02A12E63511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E7C4-9797-4535-B19D-6D6817659606}" type="datetimeFigureOut">
              <a:rPr lang="fa-IR" smtClean="0"/>
              <a:pPr/>
              <a:t>06/01/1438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ABF-D74A-4A29-B1C4-02A12E63511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E7C4-9797-4535-B19D-6D6817659606}" type="datetimeFigureOut">
              <a:rPr lang="fa-IR" smtClean="0"/>
              <a:pPr/>
              <a:t>06/01/1438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ABF-D74A-4A29-B1C4-02A12E63511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E7C4-9797-4535-B19D-6D6817659606}" type="datetimeFigureOut">
              <a:rPr lang="fa-IR" smtClean="0"/>
              <a:pPr/>
              <a:t>06/01/1438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ABF-D74A-4A29-B1C4-02A12E63511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E7C4-9797-4535-B19D-6D6817659606}" type="datetimeFigureOut">
              <a:rPr lang="fa-IR" smtClean="0"/>
              <a:pPr/>
              <a:t>06/01/1438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ABF-D74A-4A29-B1C4-02A12E63511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EE7C4-9797-4535-B19D-6D6817659606}" type="datetimeFigureOut">
              <a:rPr lang="fa-IR" smtClean="0"/>
              <a:pPr/>
              <a:t>06/01/1438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9ABF-D74A-4A29-B1C4-02A12E63511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EE7C4-9797-4535-B19D-6D6817659606}" type="datetimeFigureOut">
              <a:rPr lang="fa-IR" smtClean="0"/>
              <a:pPr/>
              <a:t>06/01/1438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9ABF-D74A-4A29-B1C4-02A12E63511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 ?><Relationships xmlns="http://schemas.openxmlformats.org/package/2006/relationships"><Relationship Id="rId2" Target="../media/image9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3.xml.rels><?xml version="1.0" encoding="UTF-8" standalone="yes" ?><Relationships xmlns="http://schemas.openxmlformats.org/package/2006/relationships"><Relationship Id="rId3" Target="../media/image9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04.xml.rels><?xml version="1.0" encoding="UTF-8" standalone="yes" ?><Relationships xmlns="http://schemas.openxmlformats.org/package/2006/relationships"><Relationship Id="rId2" Target="../media/image9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 ?><Relationships xmlns="http://schemas.openxmlformats.org/package/2006/relationships"><Relationship Id="rId2" Target="../media/image9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 ?><Relationships xmlns="http://schemas.openxmlformats.org/package/2006/relationships"><Relationship Id="rId2" Target="../media/image9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 ?><Relationships xmlns="http://schemas.openxmlformats.org/package/2006/relationships"><Relationship Id="rId2" Target="../media/image10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4.xml.rels><?xml version="1.0" encoding="UTF-8" standalone="yes" ?><Relationships xmlns="http://schemas.openxmlformats.org/package/2006/relationships"><Relationship Id="rId2" Target="../media/image10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5.xml.rels><?xml version="1.0" encoding="UTF-8" standalone="yes" ?><Relationships xmlns="http://schemas.openxmlformats.org/package/2006/relationships"><Relationship Id="rId2" Target="../media/image10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 ?><Relationships xmlns="http://schemas.openxmlformats.org/package/2006/relationships"><Relationship Id="rId2" Target="../media/image10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 ?><Relationships xmlns="http://schemas.openxmlformats.org/package/2006/relationships"><Relationship Id="rId2" Target="../media/image10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0.xml.rels><?xml version="1.0" encoding="UTF-8" standalone="yes" ?><Relationships xmlns="http://schemas.openxmlformats.org/package/2006/relationships"><Relationship Id="rId2" Target="../media/image1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 ?><Relationships xmlns="http://schemas.openxmlformats.org/package/2006/relationships"><Relationship Id="rId2" Target="../media/image1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4.xml.rels><?xml version="1.0" encoding="UTF-8" standalone="yes" ?><Relationships xmlns="http://schemas.openxmlformats.org/package/2006/relationships"><Relationship Id="rId2" Target="../media/image1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 ?><Relationships xmlns="http://schemas.openxmlformats.org/package/2006/relationships"><Relationship Id="rId2" Target="../media/image1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7.xml.rels><?xml version="1.0" encoding="UTF-8" standalone="yes" ?><Relationships xmlns="http://schemas.openxmlformats.org/package/2006/relationships"><Relationship Id="rId2" Target="../media/image1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 ?><Relationships xmlns="http://schemas.openxmlformats.org/package/2006/relationships"><Relationship Id="rId2" Target="../media/image1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0.xml.rels><?xml version="1.0" encoding="UTF-8" standalone="yes" ?><Relationships xmlns="http://schemas.openxmlformats.org/package/2006/relationships"><Relationship Id="rId2" Target="../media/image1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1.xml.rels><?xml version="1.0" encoding="UTF-8" standalone="yes" ?><Relationships xmlns="http://schemas.openxmlformats.org/package/2006/relationships"><Relationship Id="rId2" Target="../media/image1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6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 ?><Relationships xmlns="http://schemas.openxmlformats.org/package/2006/relationships"><Relationship Id="rId2" Target="../media/image1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7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0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49.xml.rels><?xml version="1.0" encoding="UTF-8" standalone="yes" ?><Relationships xmlns="http://schemas.openxmlformats.org/package/2006/relationships"><Relationship Id="rId2" Target="../media/image4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5.xml.rels><?xml version="1.0" encoding="UTF-8" standalone="yes" ?><Relationships xmlns="http://schemas.openxmlformats.org/package/2006/relationships"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2" Target="../media/image5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 ?><Relationships xmlns="http://schemas.openxmlformats.org/package/2006/relationships"><Relationship Id="rId2" Target="../media/image57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 ?><Relationships xmlns="http://schemas.openxmlformats.org/package/2006/relationships"><Relationship Id="rId2" Target="../media/image60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69.xml.rels><?xml version="1.0" encoding="UTF-8" standalone="yes" ?><Relationships xmlns="http://schemas.openxmlformats.org/package/2006/relationships"><Relationship Id="rId2" Target="../media/image6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 ?><Relationships xmlns="http://schemas.openxmlformats.org/package/2006/relationships"><Relationship Id="rId2" Target="../media/image6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 ?><Relationships xmlns="http://schemas.openxmlformats.org/package/2006/relationships"><Relationship Id="rId2" Target="../media/image6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4.xml.rels><?xml version="1.0" encoding="UTF-8" standalone="yes" ?><Relationships xmlns="http://schemas.openxmlformats.org/package/2006/relationships"><Relationship Id="rId2" Target="../media/image6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5.xml.rels><?xml version="1.0" encoding="UTF-8" standalone="yes" ?><Relationships xmlns="http://schemas.openxmlformats.org/package/2006/relationships"><Relationship Id="rId2" Target="../media/image6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6.xml.rels><?xml version="1.0" encoding="UTF-8" standalone="yes" ?><Relationships xmlns="http://schemas.openxmlformats.org/package/2006/relationships"><Relationship Id="rId2" Target="../media/image6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7.xml.rels><?xml version="1.0" encoding="UTF-8" standalone="yes" ?><Relationships xmlns="http://schemas.openxmlformats.org/package/2006/relationships"><Relationship Id="rId2" Target="../media/image6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8.xml.rels><?xml version="1.0" encoding="UTF-8" standalone="yes" ?><Relationships xmlns="http://schemas.openxmlformats.org/package/2006/relationships"><Relationship Id="rId3" Target="../media/image69.png" Type="http://schemas.openxmlformats.org/officeDocument/2006/relationships/image"/><Relationship Id="rId2" Target="../media/image6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9.xml.rels><?xml version="1.0" encoding="UTF-8" standalone="yes" ?><Relationships xmlns="http://schemas.openxmlformats.org/package/2006/relationships"><Relationship Id="rId2" Target="../media/image7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 ?><Relationships xmlns="http://schemas.openxmlformats.org/package/2006/relationships"><Relationship Id="rId2" Target="../media/image7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 ?><Relationships xmlns="http://schemas.openxmlformats.org/package/2006/relationships"><Relationship Id="rId2" Target="../media/image7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3.xml.rels><?xml version="1.0" encoding="UTF-8" standalone="yes" ?><Relationships xmlns="http://schemas.openxmlformats.org/package/2006/relationships"><Relationship Id="rId2" Target="../media/image7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4.xml.rels><?xml version="1.0" encoding="UTF-8" standalone="yes" ?><Relationships xmlns="http://schemas.openxmlformats.org/package/2006/relationships"><Relationship Id="rId2" Target="../media/image7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5.xml.rels><?xml version="1.0" encoding="UTF-8" standalone="yes" ?><Relationships xmlns="http://schemas.openxmlformats.org/package/2006/relationships"><Relationship Id="rId2" Target="../media/image7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6.xml.rels><?xml version="1.0" encoding="UTF-8" standalone="yes" ?><Relationships xmlns="http://schemas.openxmlformats.org/package/2006/relationships"><Relationship Id="rId2" Target="../media/image7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7.xml.rels><?xml version="1.0" encoding="UTF-8" standalone="yes" ?><Relationships xmlns="http://schemas.openxmlformats.org/package/2006/relationships"><Relationship Id="rId2" Target="../media/image7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8.xml.rels><?xml version="1.0" encoding="UTF-8" standalone="yes" ?><Relationships xmlns="http://schemas.openxmlformats.org/package/2006/relationships"><Relationship Id="rId2" Target="../media/image7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9.xml.rels><?xml version="1.0" encoding="UTF-8" standalone="yes" ?><Relationships xmlns="http://schemas.openxmlformats.org/package/2006/relationships"><Relationship Id="rId2" Target="../media/image8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0.xml.rels><?xml version="1.0" encoding="UTF-8" standalone="yes" ?><Relationships xmlns="http://schemas.openxmlformats.org/package/2006/relationships"><Relationship Id="rId2" Target="../media/image8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1.xml.rels><?xml version="1.0" encoding="UTF-8" standalone="yes" ?><Relationships xmlns="http://schemas.openxmlformats.org/package/2006/relationships"><Relationship Id="rId2" Target="../media/image8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2.xml.rels><?xml version="1.0" encoding="UTF-8" standalone="yes" ?><Relationships xmlns="http://schemas.openxmlformats.org/package/2006/relationships"><Relationship Id="rId2" Target="../media/image8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 ?><Relationships xmlns="http://schemas.openxmlformats.org/package/2006/relationships"><Relationship Id="rId2" Target="../media/image8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7.xml.rels><?xml version="1.0" encoding="UTF-8" standalone="yes" ?><Relationships xmlns="http://schemas.openxmlformats.org/package/2006/relationships"><Relationship Id="rId2" Target="../media/image8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 ?><Relationships xmlns="http://schemas.openxmlformats.org/package/2006/relationships"><Relationship Id="rId2" Target="../media/image9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7772400" cy="600078"/>
          </a:xfrm>
        </p:spPr>
        <p:txBody>
          <a:bodyPr>
            <a:normAutofit fontScale="90000"/>
          </a:bodyPr>
          <a:lstStyle/>
          <a:p>
            <a:r>
              <a:rPr dirty="0" lang="en-US" smtClean="0"/>
              <a:t>Chromatography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descr="Related image" id="52226" name="Picture 2"/>
          <p:cNvPicPr>
            <a:picLocks noChangeArrowheads="1" noChangeAspect="1"/>
          </p:cNvPicPr>
          <p:nvPr/>
        </p:nvPicPr>
        <p:blipFill>
          <a:blip r:embed="rId2"/>
          <a:srcRect b="22" r="136"/>
          <a:stretch>
            <a:fillRect/>
          </a:stretch>
        </p:blipFill>
        <p:spPr bwMode="auto">
          <a:xfrm>
            <a:off x="0" y="965125"/>
            <a:ext cx="6143636" cy="5892875"/>
          </a:xfrm>
          <a:prstGeom prst="rect">
            <a:avLst/>
          </a:prstGeom>
          <a:noFill/>
        </p:spPr>
      </p:pic>
      <p:pic>
        <p:nvPicPr>
          <p:cNvPr id="52227" name="Picture 3"/>
          <p:cNvPicPr>
            <a:picLocks noChangeArrowheads="1" noChangeAspect="1"/>
          </p:cNvPicPr>
          <p:nvPr/>
        </p:nvPicPr>
        <p:blipFill>
          <a:blip r:embed="rId3"/>
          <a:srcRect b="-27" r="-1"/>
          <a:stretch>
            <a:fillRect/>
          </a:stretch>
        </p:blipFill>
        <p:spPr bwMode="auto">
          <a:xfrm>
            <a:off x="5429256" y="3786190"/>
            <a:ext cx="400049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46158"/>
          </a:xfrm>
        </p:spPr>
        <p:txBody>
          <a:bodyPr/>
          <a:lstStyle/>
          <a:p>
            <a:r>
              <a:rPr dirty="0" lang="en-US" smtClean="0"/>
              <a:t>Thin layer Chromatography</a:t>
            </a:r>
            <a:endParaRPr dirty="0" lang="en-US"/>
          </a:p>
        </p:txBody>
      </p:sp>
      <p:pic>
        <p:nvPicPr>
          <p:cNvPr id="10242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68" r="-72"/>
          <a:stretch>
            <a:fillRect/>
          </a:stretch>
        </p:blipFill>
        <p:spPr bwMode="auto">
          <a:xfrm>
            <a:off x="1714480" y="785794"/>
            <a:ext cx="5786478" cy="60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HPTLC Advantages that must be </a:t>
            </a:r>
            <a:r>
              <a:rPr lang="en-US" dirty="0" err="1" smtClean="0"/>
              <a:t>reemphesised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Short </a:t>
            </a:r>
            <a:r>
              <a:rPr lang="en-US" u="sng" dirty="0" smtClean="0">
                <a:solidFill>
                  <a:srgbClr val="FF0000"/>
                </a:solidFill>
              </a:rPr>
              <a:t>Analysis time</a:t>
            </a:r>
            <a:r>
              <a:rPr lang="en-US" dirty="0" smtClean="0"/>
              <a:t>( </a:t>
            </a:r>
            <a:r>
              <a:rPr lang="en-US" dirty="0" err="1" smtClean="0"/>
              <a:t>severeal</a:t>
            </a:r>
            <a:r>
              <a:rPr lang="en-US" dirty="0" smtClean="0"/>
              <a:t> samples side to side( specially important in screening)</a:t>
            </a:r>
          </a:p>
          <a:p>
            <a:pPr algn="l" rtl="0"/>
            <a:r>
              <a:rPr lang="en-US" u="sng" dirty="0" smtClean="0">
                <a:solidFill>
                  <a:srgbClr val="FF0000"/>
                </a:solidFill>
              </a:rPr>
              <a:t>Fingerprints</a:t>
            </a:r>
            <a:r>
              <a:rPr lang="en-US" dirty="0" smtClean="0"/>
              <a:t>!!!</a:t>
            </a:r>
          </a:p>
          <a:p>
            <a:pPr lvl="1" algn="l" rtl="0"/>
            <a:r>
              <a:rPr lang="en-US" dirty="0" smtClean="0"/>
              <a:t>(although other fingerprints also help)</a:t>
            </a:r>
          </a:p>
          <a:p>
            <a:pPr algn="l" rtl="0"/>
            <a:r>
              <a:rPr lang="en-US" dirty="0" smtClean="0"/>
              <a:t>Lower resolution than HPLC  will </a:t>
            </a:r>
            <a:r>
              <a:rPr lang="en-US" dirty="0" smtClean="0">
                <a:solidFill>
                  <a:srgbClr val="FF0000"/>
                </a:solidFill>
              </a:rPr>
              <a:t>not show natural variability</a:t>
            </a:r>
            <a:r>
              <a:rPr lang="en-US" dirty="0" smtClean="0"/>
              <a:t> ,will not confuse us in analysis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Multiple </a:t>
            </a:r>
            <a:r>
              <a:rPr lang="en-US" dirty="0" err="1" smtClean="0">
                <a:solidFill>
                  <a:srgbClr val="FF0000"/>
                </a:solidFill>
              </a:rPr>
              <a:t>derivatization</a:t>
            </a:r>
          </a:p>
          <a:p>
            <a:pPr algn="l" rtl="0"/>
            <a:r>
              <a:rPr lang="en-US" dirty="0" smtClean="0"/>
              <a:t>Not only </a:t>
            </a:r>
            <a:r>
              <a:rPr lang="en-US" u="sng" dirty="0" smtClean="0">
                <a:solidFill>
                  <a:srgbClr val="FF0000"/>
                </a:solidFill>
              </a:rPr>
              <a:t>peak report </a:t>
            </a:r>
            <a:r>
              <a:rPr lang="en-US" dirty="0" smtClean="0"/>
              <a:t>but also </a:t>
            </a:r>
            <a:r>
              <a:rPr lang="en-US" u="sng" dirty="0" smtClean="0">
                <a:solidFill>
                  <a:srgbClr val="FF0000"/>
                </a:solidFill>
              </a:rPr>
              <a:t>image report.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 smtClean="0"/>
              <a:t>Major Indications in Botanicals</a:t>
            </a:r>
            <a:endParaRPr dirty="0" lang="en-US"/>
          </a:p>
        </p:txBody>
      </p:sp>
      <p:pic>
        <p:nvPicPr>
          <p:cNvPr id="2050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-322" r="57"/>
          <a:stretch>
            <a:fillRect/>
          </a:stretch>
        </p:blipFill>
        <p:spPr bwMode="auto">
          <a:xfrm>
            <a:off x="0" y="1643074"/>
            <a:ext cx="922728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79"/>
          <a:stretch>
            <a:fillRect/>
          </a:stretch>
        </p:blipFill>
        <p:spPr bwMode="auto">
          <a:xfrm>
            <a:off x="0" y="0"/>
            <a:ext cx="4786314" cy="662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rrowheads="1" noChangeAspect="1"/>
          </p:cNvPicPr>
          <p:nvPr/>
        </p:nvPicPr>
        <p:blipFill>
          <a:blip cstate="print" r:embed="rId3"/>
          <a:srcRect b="-32" r="-57"/>
          <a:stretch>
            <a:fillRect/>
          </a:stretch>
        </p:blipFill>
        <p:spPr bwMode="auto">
          <a:xfrm>
            <a:off x="2483768" y="0"/>
            <a:ext cx="4887100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1506" name="Picture 2"/>
          <p:cNvPicPr>
            <a:picLocks noChangeArrowheads="1" noChangeAspect="1"/>
          </p:cNvPicPr>
          <p:nvPr/>
        </p:nvPicPr>
        <p:blipFill>
          <a:blip cstate="print" r:embed="rId2"/>
          <a:srcRect b="-32" r="72"/>
          <a:stretch>
            <a:fillRect/>
          </a:stretch>
        </p:blipFill>
        <p:spPr bwMode="auto">
          <a:xfrm>
            <a:off x="1547664" y="0"/>
            <a:ext cx="5112568" cy="677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2530" name="Picture 2"/>
          <p:cNvPicPr>
            <a:picLocks noChangeArrowheads="1" noChangeAspect="1"/>
          </p:cNvPicPr>
          <p:nvPr/>
        </p:nvPicPr>
        <p:blipFill>
          <a:blip cstate="print" r:embed="rId2"/>
          <a:srcRect b="54" r="7"/>
          <a:stretch>
            <a:fillRect/>
          </a:stretch>
        </p:blipFill>
        <p:spPr bwMode="auto">
          <a:xfrm>
            <a:off x="1187624" y="260648"/>
            <a:ext cx="655272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rrowheads="1" noChangeAspect="1"/>
          </p:cNvPicPr>
          <p:nvPr/>
        </p:nvPicPr>
        <p:blipFill>
          <a:blip cstate="print" r:embed="rId2"/>
          <a:srcRect b="-21" r="7"/>
          <a:stretch>
            <a:fillRect/>
          </a:stretch>
        </p:blipFill>
        <p:spPr bwMode="auto">
          <a:xfrm>
            <a:off x="1043608" y="260648"/>
            <a:ext cx="4824536" cy="63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4578" name="Picture 2"/>
          <p:cNvPicPr>
            <a:picLocks noChangeArrowheads="1" noChangeAspect="1"/>
          </p:cNvPicPr>
          <p:nvPr/>
        </p:nvPicPr>
        <p:blipFill>
          <a:blip cstate="print" r:embed="rId2"/>
          <a:srcRect b="42" r="-57"/>
          <a:stretch>
            <a:fillRect/>
          </a:stretch>
        </p:blipFill>
        <p:spPr bwMode="auto">
          <a:xfrm>
            <a:off x="1691680" y="0"/>
            <a:ext cx="4824536" cy="637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rrowheads="1" noChangeAspect="1"/>
          </p:cNvPicPr>
          <p:nvPr/>
        </p:nvPicPr>
        <p:blipFill>
          <a:blip cstate="print" r:embed="rId2"/>
          <a:srcRect b="-16" r="64"/>
          <a:stretch>
            <a:fillRect/>
          </a:stretch>
        </p:blipFill>
        <p:spPr bwMode="auto">
          <a:xfrm>
            <a:off x="683568" y="-1"/>
            <a:ext cx="6984776" cy="655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fa-IR"/>
          </a:p>
        </p:txBody>
      </p:sp>
      <p:pic>
        <p:nvPicPr>
          <p:cNvPr id="26626" name="Picture 2"/>
          <p:cNvPicPr>
            <a:picLocks noChangeArrowheads="1" noChangeAspect="1"/>
          </p:cNvPicPr>
          <p:nvPr/>
        </p:nvPicPr>
        <p:blipFill>
          <a:blip cstate="print" r:embed="rId2"/>
          <a:srcRect b="-32" r="-76"/>
          <a:stretch>
            <a:fillRect/>
          </a:stretch>
        </p:blipFill>
        <p:spPr bwMode="auto">
          <a:xfrm>
            <a:off x="2339752" y="0"/>
            <a:ext cx="4824536" cy="656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-92" r="-69"/>
          <a:stretch>
            <a:fillRect/>
          </a:stretch>
        </p:blipFill>
        <p:spPr bwMode="auto">
          <a:xfrm>
            <a:off x="-32" y="64920"/>
            <a:ext cx="8215370" cy="672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7650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-16" r="39"/>
          <a:stretch>
            <a:fillRect/>
          </a:stretch>
        </p:blipFill>
        <p:spPr bwMode="auto">
          <a:xfrm>
            <a:off x="0" y="0"/>
            <a:ext cx="6156176" cy="687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8674" name="Picture 2"/>
          <p:cNvPicPr>
            <a:picLocks noChangeArrowheads="1" noChangeAspect="1"/>
          </p:cNvPicPr>
          <p:nvPr/>
        </p:nvPicPr>
        <p:blipFill>
          <a:blip cstate="print" r:embed="rId2"/>
          <a:srcRect b="90" r="56"/>
          <a:stretch>
            <a:fillRect/>
          </a:stretch>
        </p:blipFill>
        <p:spPr bwMode="auto">
          <a:xfrm>
            <a:off x="0" y="188640"/>
            <a:ext cx="8244408" cy="634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9698" name="Picture 2"/>
          <p:cNvPicPr>
            <a:picLocks noChangeArrowheads="1" noChangeAspect="1"/>
          </p:cNvPicPr>
          <p:nvPr/>
        </p:nvPicPr>
        <p:blipFill>
          <a:blip cstate="print" r:embed="rId2"/>
          <a:srcRect b="57" r="14"/>
          <a:stretch>
            <a:fillRect/>
          </a:stretch>
        </p:blipFill>
        <p:spPr bwMode="auto">
          <a:xfrm>
            <a:off x="755576" y="332656"/>
            <a:ext cx="590465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22" name="Picture 2"/>
          <p:cNvPicPr>
            <a:picLocks noChangeArrowheads="1" noChangeAspect="1"/>
          </p:cNvPicPr>
          <p:nvPr/>
        </p:nvPicPr>
        <p:blipFill>
          <a:blip cstate="print" r:embed="rId2"/>
          <a:srcRect b="27" r="-39"/>
          <a:stretch>
            <a:fillRect/>
          </a:stretch>
        </p:blipFill>
        <p:spPr bwMode="auto">
          <a:xfrm>
            <a:off x="2339752" y="0"/>
            <a:ext cx="4896544" cy="650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2286008"/>
          </a:xfrm>
        </p:spPr>
        <p:txBody>
          <a:bodyPr>
            <a:normAutofit/>
          </a:bodyPr>
          <a:lstStyle/>
          <a:p>
            <a:r>
              <a:rPr dirty="0" lang="en-US" smtClean="0">
                <a:latin charset="0" pitchFamily="34" typeface="Arial Rounded MT Bold"/>
              </a:rPr>
              <a:t>Examples of Using </a:t>
            </a:r>
            <a:r>
              <a:rPr dirty="0" lang="en-US" smtClean="0">
                <a:solidFill>
                  <a:srgbClr val="FF0000"/>
                </a:solidFill>
                <a:latin charset="0" pitchFamily="34" typeface="Arial Rounded MT Bold"/>
              </a:rPr>
              <a:t>HPTLC </a:t>
            </a:r>
            <a:r>
              <a:rPr dirty="0" lang="en-US" smtClean="0">
                <a:latin charset="0" pitchFamily="34" typeface="Arial Rounded MT Bold"/>
              </a:rPr>
              <a:t>In  Quality control of Botanicals</a:t>
            </a:r>
            <a:r>
              <a:rPr dirty="0" lang="en-US" smtClean="0"/>
              <a:t> </a:t>
            </a:r>
            <a:br>
              <a:rPr dirty="0" lang="en-US" smtClean="0"/>
            </a:br>
            <a:r>
              <a:rPr dirty="0" lang="en-US" smtClean="0"/>
              <a:t> </a:t>
            </a:r>
            <a:endParaRPr dirty="0" lang="en-US"/>
          </a:p>
        </p:txBody>
      </p:sp>
      <p:pic>
        <p:nvPicPr>
          <p:cNvPr id="47106" name="Picture 2"/>
          <p:cNvPicPr>
            <a:picLocks noChangeArrowheads="1" noChangeAspect="1"/>
          </p:cNvPicPr>
          <p:nvPr/>
        </p:nvPicPr>
        <p:blipFill>
          <a:blip r:embed="rId2"/>
          <a:srcRect r="-46"/>
          <a:stretch>
            <a:fillRect/>
          </a:stretch>
        </p:blipFill>
        <p:spPr bwMode="auto">
          <a:xfrm>
            <a:off x="0" y="1734196"/>
            <a:ext cx="8643966" cy="298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92" r="24"/>
          <a:stretch>
            <a:fillRect/>
          </a:stretch>
        </p:blipFill>
        <p:spPr bwMode="auto">
          <a:xfrm>
            <a:off x="0" y="285728"/>
            <a:ext cx="90869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94"/>
          <a:stretch>
            <a:fillRect/>
          </a:stretch>
        </p:blipFill>
        <p:spPr bwMode="auto">
          <a:xfrm>
            <a:off x="642910" y="0"/>
            <a:ext cx="7500958" cy="649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2226" name="Picture 2"/>
          <p:cNvPicPr>
            <a:picLocks noChangeArrowheads="1" noChangeAspect="1"/>
          </p:cNvPicPr>
          <p:nvPr/>
        </p:nvPicPr>
        <p:blipFill>
          <a:blip cstate="print" r:embed="rId2"/>
          <a:srcRect b="-45" r="35"/>
          <a:stretch>
            <a:fillRect/>
          </a:stretch>
        </p:blipFill>
        <p:spPr bwMode="auto">
          <a:xfrm>
            <a:off x="0" y="0"/>
            <a:ext cx="8856984" cy="636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50" r="-22"/>
          <a:stretch>
            <a:fillRect/>
          </a:stretch>
        </p:blipFill>
        <p:spPr bwMode="auto">
          <a:xfrm>
            <a:off x="228936" y="1357298"/>
            <a:ext cx="834542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lang="en-US" smtClean="0"/>
              <a:t>Bioautography</a:t>
            </a:r>
            <a:endParaRPr dirty="0" lang="en-US"/>
          </a:p>
        </p:txBody>
      </p:sp>
      <p:pic>
        <p:nvPicPr>
          <p:cNvPr id="69634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63" r="-36"/>
          <a:stretch>
            <a:fillRect/>
          </a:stretch>
        </p:blipFill>
        <p:spPr bwMode="auto">
          <a:xfrm>
            <a:off x="1526655" y="1285860"/>
            <a:ext cx="6117179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-2" r="42"/>
          <a:stretch>
            <a:fillRect/>
          </a:stretch>
        </p:blipFill>
        <p:spPr bwMode="auto">
          <a:xfrm>
            <a:off x="285720" y="181818"/>
            <a:ext cx="8572560" cy="63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rrowheads="1" noChangeAspect="1"/>
          </p:cNvPicPr>
          <p:nvPr/>
        </p:nvPicPr>
        <p:blipFill>
          <a:blip r:embed="rId2"/>
          <a:srcRect b="95" r="90"/>
          <a:stretch>
            <a:fillRect/>
          </a:stretch>
        </p:blipFill>
        <p:spPr bwMode="auto">
          <a:xfrm>
            <a:off x="214282" y="214290"/>
            <a:ext cx="6643734" cy="627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-17" r="-91"/>
          <a:stretch>
            <a:fillRect/>
          </a:stretch>
        </p:blipFill>
        <p:spPr bwMode="auto">
          <a:xfrm>
            <a:off x="1000100" y="71414"/>
            <a:ext cx="6143668" cy="68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1746" name="Picture 2"/>
          <p:cNvPicPr>
            <a:picLocks noChangeArrowheads="1" noChangeAspect="1"/>
          </p:cNvPicPr>
          <p:nvPr/>
        </p:nvPicPr>
        <p:blipFill>
          <a:blip cstate="print" r:embed="rId2"/>
          <a:srcRect b="-44" r="77"/>
          <a:stretch>
            <a:fillRect/>
          </a:stretch>
        </p:blipFill>
        <p:spPr bwMode="auto">
          <a:xfrm>
            <a:off x="2843808" y="260648"/>
            <a:ext cx="4248472" cy="59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45" r="61"/>
          <a:stretch>
            <a:fillRect/>
          </a:stretch>
        </p:blipFill>
        <p:spPr bwMode="auto">
          <a:xfrm>
            <a:off x="1357290" y="81997"/>
            <a:ext cx="7215238" cy="62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23" r="-56"/>
          <a:stretch>
            <a:fillRect/>
          </a:stretch>
        </p:blipFill>
        <p:spPr bwMode="auto">
          <a:xfrm>
            <a:off x="-131003" y="1533144"/>
            <a:ext cx="9060721" cy="418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-56" r="45"/>
          <a:stretch>
            <a:fillRect/>
          </a:stretch>
        </p:blipFill>
        <p:spPr bwMode="auto">
          <a:xfrm>
            <a:off x="956138" y="200610"/>
            <a:ext cx="6017256" cy="665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92" r="-91"/>
          <a:stretch>
            <a:fillRect/>
          </a:stretch>
        </p:blipFill>
        <p:spPr bwMode="auto">
          <a:xfrm>
            <a:off x="0" y="0"/>
            <a:ext cx="8072462" cy="67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24" r="42"/>
          <a:stretch>
            <a:fillRect/>
          </a:stretch>
        </p:blipFill>
        <p:spPr bwMode="auto">
          <a:xfrm>
            <a:off x="214282" y="0"/>
            <a:ext cx="7858180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45" r="-11"/>
          <a:stretch>
            <a:fillRect/>
          </a:stretch>
        </p:blipFill>
        <p:spPr bwMode="auto">
          <a:xfrm>
            <a:off x="500034" y="96048"/>
            <a:ext cx="7991936" cy="647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en-US"/>
          </a:p>
        </p:txBody>
      </p:sp>
      <p:pic>
        <p:nvPicPr>
          <p:cNvPr id="37890" name="Picture 2"/>
          <p:cNvPicPr>
            <a:picLocks noChangeArrowheads="1" noChangeAspect="1"/>
          </p:cNvPicPr>
          <p:nvPr/>
        </p:nvPicPr>
        <p:blipFill>
          <a:blip r:embed="rId2"/>
          <a:srcRect b="213" r="73"/>
          <a:stretch>
            <a:fillRect/>
          </a:stretch>
        </p:blipFill>
        <p:spPr bwMode="auto">
          <a:xfrm>
            <a:off x="-1" y="1142984"/>
            <a:ext cx="902423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5A3D-119F-44A1-A6A9-AE626F2F9324}" type="slidenum">
              <a:rPr lang="en-US"/>
              <a:pPr/>
              <a:t>133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>
                <a:latin typeface="Lucida Sans Unicode" pitchFamily="34" charset="0"/>
              </a:rPr>
              <a:t>DIFFERENCES BETWEEN </a:t>
            </a:r>
            <a:br>
              <a:rPr lang="en-US" sz="6000">
                <a:latin typeface="Lucida Sans Unicode" pitchFamily="34" charset="0"/>
              </a:rPr>
            </a:br>
            <a:r>
              <a:rPr lang="en-US" sz="6000">
                <a:latin typeface="Lucida Sans Unicode" pitchFamily="34" charset="0"/>
              </a:rPr>
              <a:t>TLC AND HPTLC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6BF0-900D-49DF-ACBB-28DEFB4FA196}" type="slidenum">
              <a:rPr lang="en-US"/>
              <a:pPr/>
              <a:t>134</a:t>
            </a:fld>
            <a:endParaRPr lang="en-US"/>
          </a:p>
        </p:txBody>
      </p:sp>
      <p:graphicFrame>
        <p:nvGraphicFramePr>
          <p:cNvPr id="69737" name="Group 105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624681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TLC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HPTLC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Type of chromatographic plates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Hand made/pre coated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Pre coated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Absorbant layer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200-250mm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100-150mm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Particle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5-20 micrometer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4-8 micrometer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Application of sample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Manual/semi automatic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Semi automatic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Shape of sample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spot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band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942A-0533-4BBB-A9C4-AE11414A7EAE}" type="slidenum">
              <a:rPr lang="en-US"/>
              <a:pPr/>
              <a:t>135</a:t>
            </a:fld>
            <a:endParaRPr lang="en-US"/>
          </a:p>
        </p:txBody>
      </p:sp>
      <p:graphicFrame>
        <p:nvGraphicFramePr>
          <p:cNvPr id="72768" name="Group 64"/>
          <p:cNvGraphicFramePr>
            <a:graphicFrameLocks noGrp="1"/>
          </p:cNvGraphicFramePr>
          <p:nvPr>
            <p:ph/>
          </p:nvPr>
        </p:nvGraphicFramePr>
        <p:xfrm>
          <a:off x="457200" y="0"/>
          <a:ext cx="8229600" cy="695293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Spot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3-6mm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1-2mm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Sample volume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1-10 microlit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0.1-2microlit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No of sample per plate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15-20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40-45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Optimal development distance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10-15cm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5-7cm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Development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Depend upon mobile phase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40% less than TLC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Quantization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Manual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Manual/ instrumentation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Reproducibility of result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difficult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Reproducible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4818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37" r="-37"/>
          <a:stretch>
            <a:fillRect/>
          </a:stretch>
        </p:blipFill>
        <p:spPr bwMode="auto">
          <a:xfrm>
            <a:off x="0" y="-1"/>
            <a:ext cx="8316416" cy="603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74638"/>
            <a:ext cx="4038600" cy="1143000"/>
          </a:xfrm>
        </p:spPr>
        <p:txBody>
          <a:bodyPr/>
          <a:lstStyle/>
          <a:p>
            <a:r>
              <a:rPr lang="en-US" sz="6000">
                <a:latin typeface="Times New Roman" pitchFamily="18" charset="0"/>
                <a:cs typeface="Times New Roman" pitchFamily="18" charset="0"/>
              </a:rPr>
              <a:t>Reprostar.</a:t>
            </a:r>
            <a:r>
              <a:rPr lang="en-US"/>
              <a:t> </a:t>
            </a:r>
          </a:p>
        </p:txBody>
      </p:sp>
      <p:pic>
        <p:nvPicPr>
          <p:cNvPr id="61444" name="Picture 4" descr="http://at.vwr.com/de_AT/content/europe/chrom_instruments/images/digist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57400"/>
            <a:ext cx="28194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latin typeface="Times New Roman" pitchFamily="18" charset="0"/>
                <a:cs typeface="Times New Roman" pitchFamily="18" charset="0"/>
              </a:rPr>
              <a:t>Video store.</a:t>
            </a:r>
            <a:r>
              <a:rPr lang="en-US"/>
              <a:t> </a:t>
            </a:r>
          </a:p>
        </p:txBody>
      </p:sp>
      <p:pic>
        <p:nvPicPr>
          <p:cNvPr id="62468" name="Picture 4" descr="http://www.cm-corp.co.kr/p_info/p_imgs/02_p01_0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09800"/>
            <a:ext cx="3276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OPTIMIZATION OF DEVELOPING CONDITION.</a:t>
            </a:r>
            <a:r>
              <a:rPr lang="en-US"/>
              <a:t>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848600" cy="4449763"/>
          </a:xfrm>
        </p:spPr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HPTLC VARIO SYSTEM.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73733" name="Picture 5" descr="http://www.camag.com/v/images/30_VAR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5265738" cy="3279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-9" r="-73"/>
          <a:stretch>
            <a:fillRect/>
          </a:stretch>
        </p:blipFill>
        <p:spPr bwMode="auto">
          <a:xfrm>
            <a:off x="123400" y="785794"/>
            <a:ext cx="894919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Thin-Layer Chromatography:  Determination of </a:t>
            </a:r>
            <a:r>
              <a:rPr lang="en-US" sz="4000" i="1" smtClean="0"/>
              <a:t>R</a:t>
            </a:r>
            <a:r>
              <a:rPr lang="en-US" sz="4000" i="1" baseline="-25000" smtClean="0"/>
              <a:t>f</a:t>
            </a:r>
            <a:r>
              <a:rPr lang="en-US" sz="4000" smtClean="0"/>
              <a:t> Values</a:t>
            </a: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429000" y="1600200"/>
          <a:ext cx="5221288" cy="476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CS ChemDraw Drawing" r:id="rId3" imgW="4335780" imgH="3960876" progId="">
                  <p:embed/>
                </p:oleObj>
              </mc:Choice>
              <mc:Fallback>
                <p:oleObj name="CS ChemDraw Drawing" r:id="rId3" imgW="4335780" imgH="3960876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00200"/>
                        <a:ext cx="5221288" cy="476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2362200"/>
            <a:ext cx="3124200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R</a:t>
            </a:r>
            <a:r>
              <a:rPr lang="en-US" sz="1800" b="1" baseline="-25000"/>
              <a:t>f</a:t>
            </a:r>
            <a:r>
              <a:rPr lang="en-US" sz="1800" b="1"/>
              <a:t> of component A  =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/>
              <a:t>         d</a:t>
            </a:r>
            <a:r>
              <a:rPr lang="en-US" sz="1800" b="1" baseline="-25000"/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/>
              <a:t>         d</a:t>
            </a:r>
            <a:r>
              <a:rPr lang="en-US" sz="1800" b="1" baseline="-25000"/>
              <a:t>S</a:t>
            </a:r>
          </a:p>
          <a:p>
            <a:pPr eaLnBrk="1" hangingPunct="1">
              <a:spcBef>
                <a:spcPct val="50000"/>
              </a:spcBef>
            </a:pPr>
            <a:endParaRPr lang="en-US" sz="1800" b="1"/>
          </a:p>
          <a:p>
            <a:pPr eaLnBrk="1" hangingPunct="1">
              <a:spcBef>
                <a:spcPct val="50000"/>
              </a:spcBef>
            </a:pPr>
            <a:r>
              <a:rPr lang="en-US" sz="1800" b="1"/>
              <a:t>R</a:t>
            </a:r>
            <a:r>
              <a:rPr lang="en-US" sz="1800" b="1" baseline="-25000"/>
              <a:t>f</a:t>
            </a:r>
            <a:r>
              <a:rPr lang="en-US" sz="1800" b="1"/>
              <a:t> of component B =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/>
              <a:t>          d</a:t>
            </a:r>
            <a:r>
              <a:rPr lang="en-US" sz="1800" b="1" baseline="-25000"/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/>
              <a:t>          d</a:t>
            </a:r>
            <a:r>
              <a:rPr lang="en-US" sz="1800" b="1" baseline="-25000"/>
              <a:t>S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858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762000" y="48482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04800" y="5410200"/>
            <a:ext cx="30480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The R</a:t>
            </a:r>
            <a:r>
              <a:rPr lang="en-US" sz="1800" b="1" baseline="-25000"/>
              <a:t>f</a:t>
            </a:r>
            <a:r>
              <a:rPr lang="en-US" sz="1800" b="1"/>
              <a:t> value is a decimal fraction, generally only reported to two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24415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Thin-Layer Chromatography:  Qualitative Analysis</a:t>
            </a:r>
          </a:p>
        </p:txBody>
      </p:sp>
      <p:graphicFrame>
        <p:nvGraphicFramePr>
          <p:cNvPr id="143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200400" y="1447800"/>
          <a:ext cx="2530475" cy="522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CS ChemDraw Drawing" r:id="rId3" imgW="2197608" imgH="4539996" progId="">
                  <p:embed/>
                </p:oleObj>
              </mc:Choice>
              <mc:Fallback>
                <p:oleObj name="CS ChemDraw Drawing" r:id="rId3" imgW="2197608" imgH="4539996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447800"/>
                        <a:ext cx="2530475" cy="522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8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24" r="-56"/>
          <a:stretch>
            <a:fillRect/>
          </a:stretch>
        </p:blipFill>
        <p:spPr bwMode="auto">
          <a:xfrm>
            <a:off x="514322" y="258252"/>
            <a:ext cx="8208226" cy="631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Horizontal Developing Chamber</a:t>
            </a:r>
            <a:r>
              <a:rPr lang="en-US"/>
              <a:t>  </a:t>
            </a:r>
          </a:p>
        </p:txBody>
      </p:sp>
      <p:pic>
        <p:nvPicPr>
          <p:cNvPr id="52228" name="Picture 4" descr="http://www.camag.com/v/images/23_hd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52600"/>
            <a:ext cx="4114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-91" r="-7"/>
          <a:stretch>
            <a:fillRect/>
          </a:stretch>
        </p:blipFill>
        <p:spPr bwMode="auto">
          <a:xfrm>
            <a:off x="71406" y="1428736"/>
            <a:ext cx="89059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 smtClean="0"/>
              <a:t>HPTLC Workshop</a:t>
            </a:r>
            <a:endParaRPr dirty="0" lang="en-US"/>
          </a:p>
        </p:txBody>
      </p:sp>
      <p:pic>
        <p:nvPicPr>
          <p:cNvPr id="4" name="Picture 4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88" r="52"/>
          <a:stretch>
            <a:fillRect/>
          </a:stretch>
        </p:blipFill>
        <p:spPr bwMode="auto">
          <a:xfrm>
            <a:off x="214282" y="1214422"/>
            <a:ext cx="523878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Image result for HPTLC image 3d graph" id="211970" name="Picture 2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775" y="2876550"/>
            <a:ext cx="4467225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/>
          <p:cNvPicPr>
            <a:picLocks noChangeArrowheads="1" noChangeAspect="1"/>
          </p:cNvPicPr>
          <p:nvPr/>
        </p:nvPicPr>
        <p:blipFill>
          <a:blip cstate="print" r:embed="rId2"/>
          <a:srcRect b="-8" r="-12"/>
          <a:stretch>
            <a:fillRect/>
          </a:stretch>
        </p:blipFill>
        <p:spPr bwMode="auto">
          <a:xfrm>
            <a:off x="755576" y="0"/>
            <a:ext cx="6912768" cy="506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68" r="51"/>
          <a:stretch>
            <a:fillRect/>
          </a:stretch>
        </p:blipFill>
        <p:spPr bwMode="auto">
          <a:xfrm>
            <a:off x="857224" y="-1"/>
            <a:ext cx="5643602" cy="665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rrowheads="1" noChangeAspect="1"/>
          </p:cNvPicPr>
          <p:nvPr/>
        </p:nvPicPr>
        <p:blipFill>
          <a:blip r:embed="rId2"/>
          <a:srcRect r="92"/>
          <a:stretch>
            <a:fillRect/>
          </a:stretch>
        </p:blipFill>
        <p:spPr bwMode="auto">
          <a:xfrm>
            <a:off x="285720" y="-1"/>
            <a:ext cx="716056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Visualization Method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dirty="0" err="1" smtClean="0"/>
              <a:t>Vizualization</a:t>
            </a:r>
            <a:r>
              <a:rPr lang="en-US" sz="2800" dirty="0" smtClean="0"/>
              <a:t> is a method that is used to render the TLC spots visible.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8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A visualization method can be: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 smtClean="0"/>
              <a:t>Ultraviolet light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 smtClean="0"/>
              <a:t>Iodine vapors to stain spots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 smtClean="0"/>
              <a:t>Colored reagents to stain spots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 smtClean="0"/>
              <a:t>Reagents that </a:t>
            </a:r>
            <a:r>
              <a:rPr lang="en-US" sz="2400" i="1" dirty="0" smtClean="0"/>
              <a:t>selectively </a:t>
            </a:r>
            <a:r>
              <a:rPr lang="en-US" sz="2400" dirty="0" smtClean="0"/>
              <a:t>stain spots while leaving others unaffected.</a:t>
            </a:r>
          </a:p>
        </p:txBody>
      </p:sp>
    </p:spTree>
    <p:extLst>
      <p:ext uri="{BB962C8B-B14F-4D97-AF65-F5344CB8AC3E}">
        <p14:creationId xmlns:p14="http://schemas.microsoft.com/office/powerpoint/2010/main" val="6216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 noChangeAspect="1"/>
          </p:cNvPicPr>
          <p:nvPr/>
        </p:nvPicPr>
        <p:blipFill>
          <a:blip cstate="print" r:embed="rId2"/>
          <a:srcRect b="-26" r="-31"/>
          <a:stretch>
            <a:fillRect/>
          </a:stretch>
        </p:blipFill>
        <p:spPr bwMode="auto">
          <a:xfrm>
            <a:off x="539552" y="332656"/>
            <a:ext cx="8081763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 noChangeAspect="1"/>
          </p:cNvPicPr>
          <p:nvPr/>
        </p:nvPicPr>
        <p:blipFill>
          <a:blip r:embed="rId2"/>
          <a:srcRect b="-1" r="-2"/>
          <a:stretch>
            <a:fillRect/>
          </a:stretch>
        </p:blipFill>
        <p:spPr bwMode="auto">
          <a:xfrm>
            <a:off x="0" y="-1"/>
            <a:ext cx="7000892" cy="660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rrowheads="1" noChangeAspect="1"/>
          </p:cNvPicPr>
          <p:nvPr/>
        </p:nvPicPr>
        <p:blipFill>
          <a:blip r:embed="rId2"/>
          <a:srcRect b="112" r="16"/>
          <a:stretch>
            <a:fillRect/>
          </a:stretch>
        </p:blipFill>
        <p:spPr bwMode="auto">
          <a:xfrm>
            <a:off x="-33" y="56902"/>
            <a:ext cx="8919213" cy="45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Rounded MT Bold" pitchFamily="34" charset="0"/>
              </a:rPr>
              <a:t>Limitations of TLC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500174"/>
            <a:ext cx="850112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TLC is  an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open system </a:t>
            </a:r>
            <a:r>
              <a:rPr lang="en-US" sz="2800" dirty="0" smtClean="0">
                <a:latin typeface="Arial Rounded MT Bold" pitchFamily="34" charset="0"/>
              </a:rPr>
              <a:t>exposed to the environmental effects like air( oxygen), climatic factors (Temperature, Humidity), Light , Fume, mechanical stress) so sensitive samples needs special care to achieve reproducible results.</a:t>
            </a:r>
          </a:p>
          <a:p>
            <a:pPr algn="just" rt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algn="just" rt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Requires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Manual action </a:t>
            </a:r>
            <a:r>
              <a:rPr lang="en-US" sz="2800" dirty="0" smtClean="0">
                <a:latin typeface="Arial Rounded MT Bold" pitchFamily="34" charset="0"/>
              </a:rPr>
              <a:t>(Although there are computer controlled </a:t>
            </a:r>
            <a:r>
              <a:rPr lang="en-US" sz="2800" dirty="0" err="1" smtClean="0">
                <a:latin typeface="Arial Rounded MT Bold" pitchFamily="34" charset="0"/>
              </a:rPr>
              <a:t>instuments</a:t>
            </a:r>
            <a:r>
              <a:rPr lang="en-US" sz="2800" dirty="0" smtClean="0">
                <a:latin typeface="Arial Rounded MT Bold" pitchFamily="34" charset="0"/>
              </a:rPr>
              <a:t> available for each step but it is not feasible.</a:t>
            </a:r>
          </a:p>
          <a:p>
            <a:pPr algn="just" rt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algn="just" rt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It is not suitable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for Quantification</a:t>
            </a:r>
            <a:r>
              <a:rPr lang="en-US" sz="2800" dirty="0" smtClean="0">
                <a:latin typeface="Arial Rounded MT Bold" pitchFamily="34" charset="0"/>
              </a:rPr>
              <a:t>.</a:t>
            </a:r>
          </a:p>
          <a:p>
            <a:pPr algn="just" rt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It is not good for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Biopolymer</a:t>
            </a:r>
            <a:r>
              <a:rPr lang="en-US" sz="2800" dirty="0" smtClean="0">
                <a:latin typeface="Arial Rounded MT Bold" pitchFamily="34" charset="0"/>
              </a:rPr>
              <a:t>.</a:t>
            </a:r>
          </a:p>
          <a:p>
            <a:pPr algn="just" rt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algn="just" rtl="0"/>
            <a:endParaRPr lang="en-US" sz="2800" dirty="0" smtClean="0">
              <a:latin typeface="Arial Rounded MT Bold" pitchFamily="34" charset="0"/>
            </a:endParaRPr>
          </a:p>
          <a:p>
            <a:pPr algn="just" rtl="0"/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3797304"/>
          </a:xfrm>
        </p:spPr>
        <p:txBody>
          <a:bodyPr>
            <a:normAutofit/>
          </a:bodyPr>
          <a:lstStyle/>
          <a:p>
            <a:pPr algn="l" rtl="0"/>
            <a:r>
              <a:rPr lang="en-US" sz="4800" b="1" dirty="0" smtClean="0">
                <a:solidFill>
                  <a:srgbClr val="FF0000"/>
                </a:solidFill>
              </a:rPr>
              <a:t>HPTLC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State of Art</a:t>
            </a:r>
            <a:br>
              <a:rPr lang="en-US" dirty="0" smtClean="0"/>
            </a:br>
            <a:r>
              <a:rPr lang="en-US" sz="3600" dirty="0" smtClean="0"/>
              <a:t>- Modern equipments(</a:t>
            </a:r>
            <a:r>
              <a:rPr lang="en-US" sz="3600" dirty="0" smtClean="0">
                <a:solidFill>
                  <a:srgbClr val="FF0000"/>
                </a:solidFill>
              </a:rPr>
              <a:t>Technology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3600" dirty="0" smtClean="0"/>
              <a:t>- Modern Theoretical foundation(</a:t>
            </a:r>
            <a:r>
              <a:rPr lang="en-US" sz="3600" dirty="0" smtClean="0">
                <a:solidFill>
                  <a:srgbClr val="FF0000"/>
                </a:solidFill>
              </a:rPr>
              <a:t>Science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3600" dirty="0" smtClean="0"/>
              <a:t>- Standardized methodology(</a:t>
            </a:r>
            <a:r>
              <a:rPr lang="en-US" sz="3600" dirty="0" smtClean="0">
                <a:solidFill>
                  <a:srgbClr val="FF0000"/>
                </a:solidFill>
              </a:rPr>
              <a:t>performance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dirty="0" smtClean="0"/>
              <a:t>    This </a:t>
            </a:r>
            <a:r>
              <a:rPr lang="en-US" dirty="0"/>
              <a:t>book is not intended to discredit HPLC. </a:t>
            </a:r>
            <a:r>
              <a:rPr lang="fa-IR" dirty="0" smtClean="0"/>
              <a:t> </a:t>
            </a:r>
            <a:r>
              <a:rPr lang="en-US" dirty="0" err="1" smtClean="0"/>
              <a:t>ndeed</a:t>
            </a:r>
            <a:r>
              <a:rPr lang="en-US" dirty="0"/>
              <a:t>, it is meant for those </a:t>
            </a:r>
            <a:r>
              <a:rPr lang="en-US" dirty="0" smtClean="0"/>
              <a:t>who use </a:t>
            </a:r>
            <a:r>
              <a:rPr lang="en-US" dirty="0"/>
              <a:t>HPLC. </a:t>
            </a:r>
            <a:r>
              <a:rPr lang="en-US" b="1" dirty="0">
                <a:solidFill>
                  <a:srgbClr val="FF0000"/>
                </a:solidFill>
              </a:rPr>
              <a:t>An elegant, fast, inexpensive and sufficiently </a:t>
            </a:r>
            <a:r>
              <a:rPr lang="en-US" b="1" dirty="0" err="1">
                <a:solidFill>
                  <a:srgbClr val="FF0000"/>
                </a:solidFill>
              </a:rPr>
              <a:t>recise</a:t>
            </a:r>
            <a:r>
              <a:rPr lang="en-US" b="1" dirty="0">
                <a:solidFill>
                  <a:srgbClr val="FF0000"/>
                </a:solidFill>
              </a:rPr>
              <a:t> preliminary technique for HPLC </a:t>
            </a:r>
            <a:r>
              <a:rPr lang="en-US" dirty="0"/>
              <a:t>can now be provided which may be the method of choice </a:t>
            </a:r>
            <a:r>
              <a:rPr lang="en-US" dirty="0" smtClean="0"/>
              <a:t>for certain </a:t>
            </a:r>
            <a:r>
              <a:rPr lang="en-US" dirty="0"/>
              <a:t>analytical problems. The technique has been named </a:t>
            </a:r>
            <a:r>
              <a:rPr lang="en-US" b="1" dirty="0">
                <a:solidFill>
                  <a:srgbClr val="FF0000"/>
                </a:solidFill>
              </a:rPr>
              <a:t>HPTLC, </a:t>
            </a:r>
            <a:r>
              <a:rPr lang="en-US" b="1" dirty="0" smtClean="0">
                <a:solidFill>
                  <a:srgbClr val="FF0000"/>
                </a:solidFill>
              </a:rPr>
              <a:t>high performance thin-layer </a:t>
            </a:r>
            <a:r>
              <a:rPr lang="en-US" b="1" dirty="0">
                <a:solidFill>
                  <a:srgbClr val="FF0000"/>
                </a:solidFill>
              </a:rPr>
              <a:t>chromatography</a:t>
            </a:r>
            <a:endParaRPr lang="fa-I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-75" r="35"/>
          <a:stretch>
            <a:fillRect/>
          </a:stretch>
        </p:blipFill>
        <p:spPr bwMode="auto">
          <a:xfrm>
            <a:off x="323528" y="1268760"/>
            <a:ext cx="8316416" cy="479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290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19" r="27"/>
          <a:stretch>
            <a:fillRect/>
          </a:stretch>
        </p:blipFill>
        <p:spPr bwMode="auto">
          <a:xfrm>
            <a:off x="0" y="-1"/>
            <a:ext cx="7452320" cy="667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3314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r="-17"/>
          <a:stretch>
            <a:fillRect/>
          </a:stretch>
        </p:blipFill>
        <p:spPr bwMode="auto">
          <a:xfrm>
            <a:off x="-32" y="-34479"/>
            <a:ext cx="9144032" cy="600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5842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-76" r="-18"/>
          <a:stretch>
            <a:fillRect/>
          </a:stretch>
        </p:blipFill>
        <p:spPr bwMode="auto">
          <a:xfrm>
            <a:off x="0" y="188640"/>
            <a:ext cx="874740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-38" r="23"/>
          <a:stretch>
            <a:fillRect/>
          </a:stretch>
        </p:blipFill>
        <p:spPr bwMode="auto">
          <a:xfrm>
            <a:off x="0" y="285728"/>
            <a:ext cx="4643438" cy="6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/>
          <p:cNvPicPr>
            <a:picLocks noChangeArrowheads="1" noChangeAspect="1"/>
          </p:cNvPicPr>
          <p:nvPr/>
        </p:nvPicPr>
        <p:blipFill>
          <a:blip r:embed="rId3"/>
          <a:srcRect b="105" r="76"/>
          <a:stretch>
            <a:fillRect/>
          </a:stretch>
        </p:blipFill>
        <p:spPr bwMode="auto">
          <a:xfrm>
            <a:off x="4357686" y="1928802"/>
            <a:ext cx="4357718" cy="322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-48" r="69"/>
          <a:stretch>
            <a:fillRect/>
          </a:stretch>
        </p:blipFill>
        <p:spPr bwMode="auto">
          <a:xfrm>
            <a:off x="1" y="41937"/>
            <a:ext cx="7215206" cy="674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3250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14" r="10"/>
          <a:stretch>
            <a:fillRect/>
          </a:stretch>
        </p:blipFill>
        <p:spPr bwMode="auto">
          <a:xfrm>
            <a:off x="0" y="-1"/>
            <a:ext cx="8072462" cy="670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-71" r="69"/>
          <a:stretch>
            <a:fillRect/>
          </a:stretch>
        </p:blipFill>
        <p:spPr bwMode="auto">
          <a:xfrm>
            <a:off x="0" y="-1"/>
            <a:ext cx="7000892" cy="669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23" r="-27"/>
          <a:stretch>
            <a:fillRect/>
          </a:stretch>
        </p:blipFill>
        <p:spPr bwMode="auto">
          <a:xfrm>
            <a:off x="0" y="0"/>
            <a:ext cx="6000760" cy="68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62" name="Picture 2"/>
          <p:cNvPicPr>
            <a:picLocks noChangeArrowheads="1" noChangeAspect="1"/>
          </p:cNvPicPr>
          <p:nvPr/>
        </p:nvPicPr>
        <p:blipFill>
          <a:blip cstate="print" r:embed="rId2"/>
          <a:srcRect b="-21" r="35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dirty="0" lang="en-US" smtClean="0"/>
              <a:t>Important steps in HPTLC manual</a:t>
            </a:r>
            <a:endParaRPr dirty="0"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/>
          <p:cNvPicPr>
            <a:picLocks noChangeArrowheads="1" noChangeAspect="1"/>
          </p:cNvPicPr>
          <p:nvPr/>
        </p:nvPicPr>
        <p:blipFill>
          <a:blip cstate="print" r:embed="rId2"/>
          <a:srcRect b="-2" r="12"/>
          <a:stretch>
            <a:fillRect/>
          </a:stretch>
        </p:blipFill>
        <p:spPr bwMode="auto">
          <a:xfrm>
            <a:off x="428596" y="1142984"/>
            <a:ext cx="8136904" cy="57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rrowheads="1" noChangeAspect="1"/>
          </p:cNvPicPr>
          <p:nvPr/>
        </p:nvPicPr>
        <p:blipFill>
          <a:blip cstate="print" r:embed="rId2"/>
          <a:srcRect b="62" r="-39"/>
          <a:stretch>
            <a:fillRect/>
          </a:stretch>
        </p:blipFill>
        <p:spPr bwMode="auto">
          <a:xfrm>
            <a:off x="226368" y="2276872"/>
            <a:ext cx="8460432" cy="314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37" r="-37"/>
          <a:stretch>
            <a:fillRect/>
          </a:stretch>
        </p:blipFill>
        <p:spPr bwMode="auto">
          <a:xfrm>
            <a:off x="0" y="228813"/>
            <a:ext cx="8001024" cy="58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239000" cy="944563"/>
          </a:xfrm>
        </p:spPr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PRECOATED LAYERS</a:t>
            </a:r>
            <a:r>
              <a:rPr lang="en-US"/>
              <a:t> </a:t>
            </a:r>
          </a:p>
        </p:txBody>
      </p:sp>
      <p:pic>
        <p:nvPicPr>
          <p:cNvPr id="95236" name="Picture 4" descr="http://www.camag.com/v/images/53_htp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05000"/>
            <a:ext cx="402907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MERCK Precoated layers for HPTLC</a:t>
            </a:r>
            <a:r>
              <a:rPr lang="en-US" sz="3600">
                <a:cs typeface="Times New Roman" pitchFamily="18" charset="0"/>
              </a:rPr>
              <a:t>.</a:t>
            </a:r>
            <a:br>
              <a:rPr lang="en-US" sz="3600">
                <a:cs typeface="Times New Roman" pitchFamily="18" charset="0"/>
              </a:rPr>
            </a:br>
            <a:endParaRPr lang="en-US" sz="3600">
              <a:cs typeface="Times New Roman" pitchFamily="18" charset="0"/>
            </a:endParaRPr>
          </a:p>
        </p:txBody>
      </p:sp>
      <p:grpSp>
        <p:nvGrpSpPr>
          <p:cNvPr id="2" name="Group 307"/>
          <p:cNvGrpSpPr>
            <a:grpSpLocks/>
          </p:cNvGrpSpPr>
          <p:nvPr/>
        </p:nvGrpSpPr>
        <p:grpSpPr bwMode="auto">
          <a:xfrm>
            <a:off x="990600" y="1143000"/>
            <a:ext cx="7069138" cy="4465638"/>
            <a:chOff x="-3" y="2247"/>
            <a:chExt cx="4393" cy="2886"/>
          </a:xfrm>
        </p:grpSpPr>
        <p:sp>
          <p:nvSpPr>
            <p:cNvPr id="96259" name="Rectangle 3"/>
            <p:cNvSpPr>
              <a:spLocks noChangeArrowheads="1"/>
            </p:cNvSpPr>
            <p:nvPr/>
          </p:nvSpPr>
          <p:spPr bwMode="auto">
            <a:xfrm>
              <a:off x="0" y="2250"/>
              <a:ext cx="4388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306"/>
            <p:cNvGrpSpPr>
              <a:grpSpLocks/>
            </p:cNvGrpSpPr>
            <p:nvPr/>
          </p:nvGrpSpPr>
          <p:grpSpPr bwMode="auto">
            <a:xfrm>
              <a:off x="-3" y="2247"/>
              <a:ext cx="4393" cy="2886"/>
              <a:chOff x="-3" y="2247"/>
              <a:chExt cx="4393" cy="2886"/>
            </a:xfrm>
          </p:grpSpPr>
          <p:grpSp>
            <p:nvGrpSpPr>
              <p:cNvPr id="4" name="Group 304"/>
              <p:cNvGrpSpPr>
                <a:grpSpLocks/>
              </p:cNvGrpSpPr>
              <p:nvPr/>
            </p:nvGrpSpPr>
            <p:grpSpPr bwMode="auto">
              <a:xfrm>
                <a:off x="0" y="2250"/>
                <a:ext cx="4387" cy="2880"/>
                <a:chOff x="0" y="2250"/>
                <a:chExt cx="4387" cy="2880"/>
              </a:xfrm>
            </p:grpSpPr>
            <p:grpSp>
              <p:nvGrpSpPr>
                <p:cNvPr id="5" name="Group 105"/>
                <p:cNvGrpSpPr>
                  <a:grpSpLocks/>
                </p:cNvGrpSpPr>
                <p:nvPr/>
              </p:nvGrpSpPr>
              <p:grpSpPr bwMode="auto">
                <a:xfrm>
                  <a:off x="0" y="2250"/>
                  <a:ext cx="421" cy="144"/>
                  <a:chOff x="0" y="2250"/>
                  <a:chExt cx="421" cy="144"/>
                </a:xfrm>
              </p:grpSpPr>
              <p:sp>
                <p:nvSpPr>
                  <p:cNvPr id="96260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250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034.5035</a:t>
                    </a:r>
                    <a:endParaRPr lang="en-US"/>
                  </a:p>
                </p:txBody>
              </p:sp>
              <p:sp>
                <p:nvSpPr>
                  <p:cNvPr id="96360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250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07"/>
                <p:cNvGrpSpPr>
                  <a:grpSpLocks/>
                </p:cNvGrpSpPr>
                <p:nvPr/>
              </p:nvGrpSpPr>
              <p:grpSpPr bwMode="auto">
                <a:xfrm>
                  <a:off x="421" y="2250"/>
                  <a:ext cx="2458" cy="144"/>
                  <a:chOff x="421" y="2250"/>
                  <a:chExt cx="2458" cy="144"/>
                </a:xfrm>
              </p:grpSpPr>
              <p:sp>
                <p:nvSpPr>
                  <p:cNvPr id="96261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250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cellulose F</a:t>
                    </a:r>
                    <a:endParaRPr lang="en-US"/>
                  </a:p>
                </p:txBody>
              </p:sp>
              <p:sp>
                <p:nvSpPr>
                  <p:cNvPr id="96362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250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109"/>
                <p:cNvGrpSpPr>
                  <a:grpSpLocks/>
                </p:cNvGrpSpPr>
                <p:nvPr/>
              </p:nvGrpSpPr>
              <p:grpSpPr bwMode="auto">
                <a:xfrm>
                  <a:off x="2879" y="2250"/>
                  <a:ext cx="702" cy="144"/>
                  <a:chOff x="2879" y="2250"/>
                  <a:chExt cx="702" cy="144"/>
                </a:xfrm>
              </p:grpSpPr>
              <p:sp>
                <p:nvSpPr>
                  <p:cNvPr id="9626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250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100</a:t>
                    </a:r>
                    <a:endParaRPr lang="en-US"/>
                  </a:p>
                </p:txBody>
              </p:sp>
              <p:sp>
                <p:nvSpPr>
                  <p:cNvPr id="96364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250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111"/>
                <p:cNvGrpSpPr>
                  <a:grpSpLocks/>
                </p:cNvGrpSpPr>
                <p:nvPr/>
              </p:nvGrpSpPr>
              <p:grpSpPr bwMode="auto">
                <a:xfrm>
                  <a:off x="3581" y="2250"/>
                  <a:ext cx="315" cy="144"/>
                  <a:chOff x="3581" y="2250"/>
                  <a:chExt cx="315" cy="144"/>
                </a:xfrm>
              </p:grpSpPr>
              <p:sp>
                <p:nvSpPr>
                  <p:cNvPr id="9626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250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10x10</a:t>
                    </a:r>
                    <a:endParaRPr lang="en-US"/>
                  </a:p>
                </p:txBody>
              </p:sp>
              <p:sp>
                <p:nvSpPr>
                  <p:cNvPr id="96366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250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113"/>
                <p:cNvGrpSpPr>
                  <a:grpSpLocks/>
                </p:cNvGrpSpPr>
                <p:nvPr/>
              </p:nvGrpSpPr>
              <p:grpSpPr bwMode="auto">
                <a:xfrm>
                  <a:off x="3896" y="2250"/>
                  <a:ext cx="491" cy="144"/>
                  <a:chOff x="3896" y="2250"/>
                  <a:chExt cx="491" cy="144"/>
                </a:xfrm>
              </p:grpSpPr>
              <p:sp>
                <p:nvSpPr>
                  <p:cNvPr id="9626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250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6368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250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115"/>
                <p:cNvGrpSpPr>
                  <a:grpSpLocks/>
                </p:cNvGrpSpPr>
                <p:nvPr/>
              </p:nvGrpSpPr>
              <p:grpSpPr bwMode="auto">
                <a:xfrm>
                  <a:off x="0" y="2394"/>
                  <a:ext cx="421" cy="144"/>
                  <a:chOff x="0" y="2394"/>
                  <a:chExt cx="421" cy="144"/>
                </a:xfrm>
              </p:grpSpPr>
              <p:sp>
                <p:nvSpPr>
                  <p:cNvPr id="9626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394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034.5036</a:t>
                    </a:r>
                    <a:endParaRPr lang="en-US"/>
                  </a:p>
                </p:txBody>
              </p:sp>
              <p:sp>
                <p:nvSpPr>
                  <p:cNvPr id="9637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394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117"/>
                <p:cNvGrpSpPr>
                  <a:grpSpLocks/>
                </p:cNvGrpSpPr>
                <p:nvPr/>
              </p:nvGrpSpPr>
              <p:grpSpPr bwMode="auto">
                <a:xfrm>
                  <a:off x="421" y="2394"/>
                  <a:ext cx="2458" cy="144"/>
                  <a:chOff x="421" y="2394"/>
                  <a:chExt cx="2458" cy="144"/>
                </a:xfrm>
              </p:grpSpPr>
              <p:sp>
                <p:nvSpPr>
                  <p:cNvPr id="9626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394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cellulose F</a:t>
                    </a:r>
                    <a:endParaRPr lang="en-US"/>
                  </a:p>
                </p:txBody>
              </p:sp>
              <p:sp>
                <p:nvSpPr>
                  <p:cNvPr id="9637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394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119"/>
                <p:cNvGrpSpPr>
                  <a:grpSpLocks/>
                </p:cNvGrpSpPr>
                <p:nvPr/>
              </p:nvGrpSpPr>
              <p:grpSpPr bwMode="auto">
                <a:xfrm>
                  <a:off x="2879" y="2394"/>
                  <a:ext cx="702" cy="144"/>
                  <a:chOff x="2879" y="2394"/>
                  <a:chExt cx="702" cy="144"/>
                </a:xfrm>
              </p:grpSpPr>
              <p:sp>
                <p:nvSpPr>
                  <p:cNvPr id="9626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394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100</a:t>
                    </a:r>
                    <a:endParaRPr lang="en-US"/>
                  </a:p>
                </p:txBody>
              </p:sp>
              <p:sp>
                <p:nvSpPr>
                  <p:cNvPr id="9637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394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121"/>
                <p:cNvGrpSpPr>
                  <a:grpSpLocks/>
                </p:cNvGrpSpPr>
                <p:nvPr/>
              </p:nvGrpSpPr>
              <p:grpSpPr bwMode="auto">
                <a:xfrm>
                  <a:off x="3581" y="2394"/>
                  <a:ext cx="315" cy="144"/>
                  <a:chOff x="3581" y="2394"/>
                  <a:chExt cx="315" cy="144"/>
                </a:xfrm>
              </p:grpSpPr>
              <p:sp>
                <p:nvSpPr>
                  <p:cNvPr id="9626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394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20x10</a:t>
                    </a:r>
                    <a:endParaRPr lang="en-US"/>
                  </a:p>
                </p:txBody>
              </p:sp>
              <p:sp>
                <p:nvSpPr>
                  <p:cNvPr id="9637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394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123"/>
                <p:cNvGrpSpPr>
                  <a:grpSpLocks/>
                </p:cNvGrpSpPr>
                <p:nvPr/>
              </p:nvGrpSpPr>
              <p:grpSpPr bwMode="auto">
                <a:xfrm>
                  <a:off x="3896" y="2394"/>
                  <a:ext cx="491" cy="144"/>
                  <a:chOff x="3896" y="2394"/>
                  <a:chExt cx="491" cy="144"/>
                </a:xfrm>
              </p:grpSpPr>
              <p:sp>
                <p:nvSpPr>
                  <p:cNvPr id="9626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394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</a:t>
                    </a:r>
                    <a:endParaRPr lang="en-US"/>
                  </a:p>
                </p:txBody>
              </p:sp>
              <p:sp>
                <p:nvSpPr>
                  <p:cNvPr id="96378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394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125"/>
                <p:cNvGrpSpPr>
                  <a:grpSpLocks/>
                </p:cNvGrpSpPr>
                <p:nvPr/>
              </p:nvGrpSpPr>
              <p:grpSpPr bwMode="auto">
                <a:xfrm>
                  <a:off x="0" y="2538"/>
                  <a:ext cx="421" cy="144"/>
                  <a:chOff x="0" y="2538"/>
                  <a:chExt cx="421" cy="144"/>
                </a:xfrm>
              </p:grpSpPr>
              <p:sp>
                <p:nvSpPr>
                  <p:cNvPr id="9627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38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034.5787</a:t>
                    </a:r>
                    <a:endParaRPr lang="en-US"/>
                  </a:p>
                </p:txBody>
              </p:sp>
              <p:sp>
                <p:nvSpPr>
                  <p:cNvPr id="96380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38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127"/>
                <p:cNvGrpSpPr>
                  <a:grpSpLocks/>
                </p:cNvGrpSpPr>
                <p:nvPr/>
              </p:nvGrpSpPr>
              <p:grpSpPr bwMode="auto">
                <a:xfrm>
                  <a:off x="421" y="2538"/>
                  <a:ext cx="2458" cy="144"/>
                  <a:chOff x="421" y="2538"/>
                  <a:chExt cx="2458" cy="144"/>
                </a:xfrm>
              </p:grpSpPr>
              <p:sp>
                <p:nvSpPr>
                  <p:cNvPr id="9627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538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cellulose (without F)</a:t>
                    </a:r>
                    <a:endParaRPr lang="en-US"/>
                  </a:p>
                </p:txBody>
              </p:sp>
              <p:sp>
                <p:nvSpPr>
                  <p:cNvPr id="96382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538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129"/>
                <p:cNvGrpSpPr>
                  <a:grpSpLocks/>
                </p:cNvGrpSpPr>
                <p:nvPr/>
              </p:nvGrpSpPr>
              <p:grpSpPr bwMode="auto">
                <a:xfrm>
                  <a:off x="2879" y="2538"/>
                  <a:ext cx="702" cy="144"/>
                  <a:chOff x="2879" y="2538"/>
                  <a:chExt cx="702" cy="144"/>
                </a:xfrm>
              </p:grpSpPr>
              <p:sp>
                <p:nvSpPr>
                  <p:cNvPr id="9627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538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100</a:t>
                    </a:r>
                    <a:endParaRPr lang="en-US"/>
                  </a:p>
                </p:txBody>
              </p:sp>
              <p:sp>
                <p:nvSpPr>
                  <p:cNvPr id="96384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538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131"/>
                <p:cNvGrpSpPr>
                  <a:grpSpLocks/>
                </p:cNvGrpSpPr>
                <p:nvPr/>
              </p:nvGrpSpPr>
              <p:grpSpPr bwMode="auto">
                <a:xfrm>
                  <a:off x="3581" y="2538"/>
                  <a:ext cx="315" cy="144"/>
                  <a:chOff x="3581" y="2538"/>
                  <a:chExt cx="315" cy="144"/>
                </a:xfrm>
              </p:grpSpPr>
              <p:sp>
                <p:nvSpPr>
                  <p:cNvPr id="9627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538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10x10</a:t>
                    </a:r>
                    <a:endParaRPr lang="en-US"/>
                  </a:p>
                </p:txBody>
              </p:sp>
              <p:sp>
                <p:nvSpPr>
                  <p:cNvPr id="96386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538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133"/>
                <p:cNvGrpSpPr>
                  <a:grpSpLocks/>
                </p:cNvGrpSpPr>
                <p:nvPr/>
              </p:nvGrpSpPr>
              <p:grpSpPr bwMode="auto">
                <a:xfrm>
                  <a:off x="3896" y="2538"/>
                  <a:ext cx="491" cy="144"/>
                  <a:chOff x="3896" y="2538"/>
                  <a:chExt cx="491" cy="144"/>
                </a:xfrm>
              </p:grpSpPr>
              <p:sp>
                <p:nvSpPr>
                  <p:cNvPr id="96274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538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6388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538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135"/>
                <p:cNvGrpSpPr>
                  <a:grpSpLocks/>
                </p:cNvGrpSpPr>
                <p:nvPr/>
              </p:nvGrpSpPr>
              <p:grpSpPr bwMode="auto">
                <a:xfrm>
                  <a:off x="0" y="2682"/>
                  <a:ext cx="421" cy="144"/>
                  <a:chOff x="0" y="2682"/>
                  <a:chExt cx="421" cy="144"/>
                </a:xfrm>
              </p:grpSpPr>
              <p:sp>
                <p:nvSpPr>
                  <p:cNvPr id="9627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682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034.5786</a:t>
                    </a:r>
                    <a:endParaRPr lang="en-US"/>
                  </a:p>
                </p:txBody>
              </p:sp>
              <p:sp>
                <p:nvSpPr>
                  <p:cNvPr id="96390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682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137"/>
                <p:cNvGrpSpPr>
                  <a:grpSpLocks/>
                </p:cNvGrpSpPr>
                <p:nvPr/>
              </p:nvGrpSpPr>
              <p:grpSpPr bwMode="auto">
                <a:xfrm>
                  <a:off x="421" y="2682"/>
                  <a:ext cx="2458" cy="144"/>
                  <a:chOff x="421" y="2682"/>
                  <a:chExt cx="2458" cy="144"/>
                </a:xfrm>
              </p:grpSpPr>
              <p:sp>
                <p:nvSpPr>
                  <p:cNvPr id="9627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682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cellulose (without F)</a:t>
                    </a:r>
                    <a:endParaRPr lang="en-US"/>
                  </a:p>
                </p:txBody>
              </p:sp>
              <p:sp>
                <p:nvSpPr>
                  <p:cNvPr id="96392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682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139"/>
                <p:cNvGrpSpPr>
                  <a:grpSpLocks/>
                </p:cNvGrpSpPr>
                <p:nvPr/>
              </p:nvGrpSpPr>
              <p:grpSpPr bwMode="auto">
                <a:xfrm>
                  <a:off x="2879" y="2682"/>
                  <a:ext cx="702" cy="144"/>
                  <a:chOff x="2879" y="2682"/>
                  <a:chExt cx="702" cy="144"/>
                </a:xfrm>
              </p:grpSpPr>
              <p:sp>
                <p:nvSpPr>
                  <p:cNvPr id="96277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682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100</a:t>
                    </a:r>
                    <a:endParaRPr lang="en-US"/>
                  </a:p>
                </p:txBody>
              </p:sp>
              <p:sp>
                <p:nvSpPr>
                  <p:cNvPr id="96394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682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141"/>
                <p:cNvGrpSpPr>
                  <a:grpSpLocks/>
                </p:cNvGrpSpPr>
                <p:nvPr/>
              </p:nvGrpSpPr>
              <p:grpSpPr bwMode="auto">
                <a:xfrm>
                  <a:off x="3581" y="2682"/>
                  <a:ext cx="315" cy="144"/>
                  <a:chOff x="3581" y="2682"/>
                  <a:chExt cx="315" cy="144"/>
                </a:xfrm>
              </p:grpSpPr>
              <p:sp>
                <p:nvSpPr>
                  <p:cNvPr id="96278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682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20x10</a:t>
                    </a:r>
                    <a:endParaRPr lang="en-US"/>
                  </a:p>
                </p:txBody>
              </p:sp>
              <p:sp>
                <p:nvSpPr>
                  <p:cNvPr id="96396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682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143"/>
                <p:cNvGrpSpPr>
                  <a:grpSpLocks/>
                </p:cNvGrpSpPr>
                <p:nvPr/>
              </p:nvGrpSpPr>
              <p:grpSpPr bwMode="auto">
                <a:xfrm>
                  <a:off x="3896" y="2682"/>
                  <a:ext cx="491" cy="144"/>
                  <a:chOff x="3896" y="2682"/>
                  <a:chExt cx="491" cy="144"/>
                </a:xfrm>
              </p:grpSpPr>
              <p:sp>
                <p:nvSpPr>
                  <p:cNvPr id="9627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682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6398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682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145"/>
                <p:cNvGrpSpPr>
                  <a:grpSpLocks/>
                </p:cNvGrpSpPr>
                <p:nvPr/>
              </p:nvGrpSpPr>
              <p:grpSpPr bwMode="auto">
                <a:xfrm>
                  <a:off x="0" y="2826"/>
                  <a:ext cx="421" cy="144"/>
                  <a:chOff x="0" y="2826"/>
                  <a:chExt cx="421" cy="144"/>
                </a:xfrm>
              </p:grpSpPr>
              <p:sp>
                <p:nvSpPr>
                  <p:cNvPr id="9628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26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034.5631</a:t>
                    </a:r>
                    <a:endParaRPr lang="en-US"/>
                  </a:p>
                </p:txBody>
              </p:sp>
              <p:sp>
                <p:nvSpPr>
                  <p:cNvPr id="96400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26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147"/>
                <p:cNvGrpSpPr>
                  <a:grpSpLocks/>
                </p:cNvGrpSpPr>
                <p:nvPr/>
              </p:nvGrpSpPr>
              <p:grpSpPr bwMode="auto">
                <a:xfrm>
                  <a:off x="421" y="2826"/>
                  <a:ext cx="2458" cy="144"/>
                  <a:chOff x="421" y="2826"/>
                  <a:chExt cx="2458" cy="144"/>
                </a:xfrm>
              </p:grpSpPr>
              <p:sp>
                <p:nvSpPr>
                  <p:cNvPr id="96281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826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silica gel 60 (without F)</a:t>
                    </a:r>
                    <a:endParaRPr lang="en-US"/>
                  </a:p>
                </p:txBody>
              </p:sp>
              <p:sp>
                <p:nvSpPr>
                  <p:cNvPr id="96402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826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49"/>
                <p:cNvGrpSpPr>
                  <a:grpSpLocks/>
                </p:cNvGrpSpPr>
                <p:nvPr/>
              </p:nvGrpSpPr>
              <p:grpSpPr bwMode="auto">
                <a:xfrm>
                  <a:off x="2879" y="2826"/>
                  <a:ext cx="702" cy="144"/>
                  <a:chOff x="2879" y="2826"/>
                  <a:chExt cx="702" cy="144"/>
                </a:xfrm>
              </p:grpSpPr>
              <p:sp>
                <p:nvSpPr>
                  <p:cNvPr id="96282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826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6404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826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151"/>
                <p:cNvGrpSpPr>
                  <a:grpSpLocks/>
                </p:cNvGrpSpPr>
                <p:nvPr/>
              </p:nvGrpSpPr>
              <p:grpSpPr bwMode="auto">
                <a:xfrm>
                  <a:off x="3581" y="2826"/>
                  <a:ext cx="315" cy="144"/>
                  <a:chOff x="3581" y="2826"/>
                  <a:chExt cx="315" cy="144"/>
                </a:xfrm>
              </p:grpSpPr>
              <p:sp>
                <p:nvSpPr>
                  <p:cNvPr id="96283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826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10x10</a:t>
                    </a:r>
                    <a:endParaRPr lang="en-US"/>
                  </a:p>
                </p:txBody>
              </p:sp>
              <p:sp>
                <p:nvSpPr>
                  <p:cNvPr id="96406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826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153"/>
                <p:cNvGrpSpPr>
                  <a:grpSpLocks/>
                </p:cNvGrpSpPr>
                <p:nvPr/>
              </p:nvGrpSpPr>
              <p:grpSpPr bwMode="auto">
                <a:xfrm>
                  <a:off x="3896" y="2826"/>
                  <a:ext cx="491" cy="144"/>
                  <a:chOff x="3896" y="2826"/>
                  <a:chExt cx="491" cy="144"/>
                </a:xfrm>
              </p:grpSpPr>
              <p:sp>
                <p:nvSpPr>
                  <p:cNvPr id="96284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826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6408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826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155"/>
                <p:cNvGrpSpPr>
                  <a:grpSpLocks/>
                </p:cNvGrpSpPr>
                <p:nvPr/>
              </p:nvGrpSpPr>
              <p:grpSpPr bwMode="auto">
                <a:xfrm>
                  <a:off x="0" y="2970"/>
                  <a:ext cx="421" cy="144"/>
                  <a:chOff x="0" y="2970"/>
                  <a:chExt cx="421" cy="144"/>
                </a:xfrm>
              </p:grpSpPr>
              <p:sp>
                <p:nvSpPr>
                  <p:cNvPr id="96285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970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034.5633</a:t>
                    </a:r>
                    <a:endParaRPr lang="en-US"/>
                  </a:p>
                </p:txBody>
              </p:sp>
              <p:sp>
                <p:nvSpPr>
                  <p:cNvPr id="96410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970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157"/>
                <p:cNvGrpSpPr>
                  <a:grpSpLocks/>
                </p:cNvGrpSpPr>
                <p:nvPr/>
              </p:nvGrpSpPr>
              <p:grpSpPr bwMode="auto">
                <a:xfrm>
                  <a:off x="421" y="2970"/>
                  <a:ext cx="2458" cy="144"/>
                  <a:chOff x="421" y="2970"/>
                  <a:chExt cx="2458" cy="144"/>
                </a:xfrm>
              </p:grpSpPr>
              <p:sp>
                <p:nvSpPr>
                  <p:cNvPr id="96286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970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silica gel 60 (without F)</a:t>
                    </a:r>
                    <a:endParaRPr lang="en-US"/>
                  </a:p>
                </p:txBody>
              </p:sp>
              <p:sp>
                <p:nvSpPr>
                  <p:cNvPr id="96412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970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17" name="Group 159"/>
                <p:cNvGrpSpPr>
                  <a:grpSpLocks/>
                </p:cNvGrpSpPr>
                <p:nvPr/>
              </p:nvGrpSpPr>
              <p:grpSpPr bwMode="auto">
                <a:xfrm>
                  <a:off x="2879" y="2970"/>
                  <a:ext cx="702" cy="144"/>
                  <a:chOff x="2879" y="2970"/>
                  <a:chExt cx="702" cy="144"/>
                </a:xfrm>
              </p:grpSpPr>
              <p:sp>
                <p:nvSpPr>
                  <p:cNvPr id="9628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970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6414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970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19" name="Group 161"/>
                <p:cNvGrpSpPr>
                  <a:grpSpLocks/>
                </p:cNvGrpSpPr>
                <p:nvPr/>
              </p:nvGrpSpPr>
              <p:grpSpPr bwMode="auto">
                <a:xfrm>
                  <a:off x="3581" y="2970"/>
                  <a:ext cx="315" cy="144"/>
                  <a:chOff x="3581" y="2970"/>
                  <a:chExt cx="315" cy="144"/>
                </a:xfrm>
              </p:grpSpPr>
              <p:sp>
                <p:nvSpPr>
                  <p:cNvPr id="96288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970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10x10</a:t>
                    </a:r>
                    <a:endParaRPr lang="en-US"/>
                  </a:p>
                </p:txBody>
              </p:sp>
              <p:sp>
                <p:nvSpPr>
                  <p:cNvPr id="96416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970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21" name="Group 163"/>
                <p:cNvGrpSpPr>
                  <a:grpSpLocks/>
                </p:cNvGrpSpPr>
                <p:nvPr/>
              </p:nvGrpSpPr>
              <p:grpSpPr bwMode="auto">
                <a:xfrm>
                  <a:off x="3896" y="2970"/>
                  <a:ext cx="491" cy="144"/>
                  <a:chOff x="3896" y="2970"/>
                  <a:chExt cx="491" cy="144"/>
                </a:xfrm>
              </p:grpSpPr>
              <p:sp>
                <p:nvSpPr>
                  <p:cNvPr id="96289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970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100</a:t>
                    </a:r>
                    <a:endParaRPr lang="en-US"/>
                  </a:p>
                </p:txBody>
              </p:sp>
              <p:sp>
                <p:nvSpPr>
                  <p:cNvPr id="96418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970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23" name="Group 165"/>
                <p:cNvGrpSpPr>
                  <a:grpSpLocks/>
                </p:cNvGrpSpPr>
                <p:nvPr/>
              </p:nvGrpSpPr>
              <p:grpSpPr bwMode="auto">
                <a:xfrm>
                  <a:off x="0" y="3114"/>
                  <a:ext cx="421" cy="144"/>
                  <a:chOff x="0" y="3114"/>
                  <a:chExt cx="421" cy="144"/>
                </a:xfrm>
              </p:grpSpPr>
              <p:sp>
                <p:nvSpPr>
                  <p:cNvPr id="96290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114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034.5641</a:t>
                    </a:r>
                    <a:endParaRPr lang="en-US"/>
                  </a:p>
                </p:txBody>
              </p:sp>
              <p:sp>
                <p:nvSpPr>
                  <p:cNvPr id="96420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114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25" name="Group 167"/>
                <p:cNvGrpSpPr>
                  <a:grpSpLocks/>
                </p:cNvGrpSpPr>
                <p:nvPr/>
              </p:nvGrpSpPr>
              <p:grpSpPr bwMode="auto">
                <a:xfrm>
                  <a:off x="421" y="3114"/>
                  <a:ext cx="2458" cy="144"/>
                  <a:chOff x="421" y="3114"/>
                  <a:chExt cx="2458" cy="144"/>
                </a:xfrm>
              </p:grpSpPr>
              <p:sp>
                <p:nvSpPr>
                  <p:cNvPr id="9629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114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silica gel 60 (without F)</a:t>
                    </a:r>
                    <a:endParaRPr lang="en-US"/>
                  </a:p>
                </p:txBody>
              </p:sp>
              <p:sp>
                <p:nvSpPr>
                  <p:cNvPr id="96422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114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27" name="Group 169"/>
                <p:cNvGrpSpPr>
                  <a:grpSpLocks/>
                </p:cNvGrpSpPr>
                <p:nvPr/>
              </p:nvGrpSpPr>
              <p:grpSpPr bwMode="auto">
                <a:xfrm>
                  <a:off x="2879" y="3114"/>
                  <a:ext cx="702" cy="144"/>
                  <a:chOff x="2879" y="3114"/>
                  <a:chExt cx="702" cy="144"/>
                </a:xfrm>
              </p:grpSpPr>
              <p:sp>
                <p:nvSpPr>
                  <p:cNvPr id="9629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114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6424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114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29" name="Group 171"/>
                <p:cNvGrpSpPr>
                  <a:grpSpLocks/>
                </p:cNvGrpSpPr>
                <p:nvPr/>
              </p:nvGrpSpPr>
              <p:grpSpPr bwMode="auto">
                <a:xfrm>
                  <a:off x="3581" y="3114"/>
                  <a:ext cx="315" cy="144"/>
                  <a:chOff x="3581" y="3114"/>
                  <a:chExt cx="315" cy="144"/>
                </a:xfrm>
              </p:grpSpPr>
              <p:sp>
                <p:nvSpPr>
                  <p:cNvPr id="96293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114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20x10</a:t>
                    </a:r>
                    <a:endParaRPr lang="en-US"/>
                  </a:p>
                </p:txBody>
              </p:sp>
              <p:sp>
                <p:nvSpPr>
                  <p:cNvPr id="96426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114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31" name="Group 173"/>
                <p:cNvGrpSpPr>
                  <a:grpSpLocks/>
                </p:cNvGrpSpPr>
                <p:nvPr/>
              </p:nvGrpSpPr>
              <p:grpSpPr bwMode="auto">
                <a:xfrm>
                  <a:off x="3896" y="3114"/>
                  <a:ext cx="491" cy="144"/>
                  <a:chOff x="3896" y="3114"/>
                  <a:chExt cx="491" cy="144"/>
                </a:xfrm>
              </p:grpSpPr>
              <p:sp>
                <p:nvSpPr>
                  <p:cNvPr id="96294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114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</a:t>
                    </a:r>
                    <a:endParaRPr lang="en-US"/>
                  </a:p>
                </p:txBody>
              </p:sp>
              <p:sp>
                <p:nvSpPr>
                  <p:cNvPr id="96428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114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33" name="Group 175"/>
                <p:cNvGrpSpPr>
                  <a:grpSpLocks/>
                </p:cNvGrpSpPr>
                <p:nvPr/>
              </p:nvGrpSpPr>
              <p:grpSpPr bwMode="auto">
                <a:xfrm>
                  <a:off x="0" y="3258"/>
                  <a:ext cx="421" cy="144"/>
                  <a:chOff x="0" y="3258"/>
                  <a:chExt cx="421" cy="144"/>
                </a:xfrm>
              </p:grpSpPr>
              <p:sp>
                <p:nvSpPr>
                  <p:cNvPr id="96295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258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034.3748</a:t>
                    </a:r>
                    <a:endParaRPr lang="en-US"/>
                  </a:p>
                </p:txBody>
              </p:sp>
              <p:sp>
                <p:nvSpPr>
                  <p:cNvPr id="96430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258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35" name="Group 177"/>
                <p:cNvGrpSpPr>
                  <a:grpSpLocks/>
                </p:cNvGrpSpPr>
                <p:nvPr/>
              </p:nvGrpSpPr>
              <p:grpSpPr bwMode="auto">
                <a:xfrm>
                  <a:off x="421" y="3258"/>
                  <a:ext cx="2458" cy="144"/>
                  <a:chOff x="421" y="3258"/>
                  <a:chExt cx="2458" cy="144"/>
                </a:xfrm>
              </p:grpSpPr>
              <p:sp>
                <p:nvSpPr>
                  <p:cNvPr id="96296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258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silica gel 60 (without F), concentration zone</a:t>
                    </a:r>
                    <a:endParaRPr lang="en-US"/>
                  </a:p>
                </p:txBody>
              </p:sp>
              <p:sp>
                <p:nvSpPr>
                  <p:cNvPr id="96432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258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37" name="Group 179"/>
                <p:cNvGrpSpPr>
                  <a:grpSpLocks/>
                </p:cNvGrpSpPr>
                <p:nvPr/>
              </p:nvGrpSpPr>
              <p:grpSpPr bwMode="auto">
                <a:xfrm>
                  <a:off x="2879" y="3258"/>
                  <a:ext cx="702" cy="144"/>
                  <a:chOff x="2879" y="3258"/>
                  <a:chExt cx="702" cy="144"/>
                </a:xfrm>
              </p:grpSpPr>
              <p:sp>
                <p:nvSpPr>
                  <p:cNvPr id="96297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258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6434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258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39" name="Group 181"/>
                <p:cNvGrpSpPr>
                  <a:grpSpLocks/>
                </p:cNvGrpSpPr>
                <p:nvPr/>
              </p:nvGrpSpPr>
              <p:grpSpPr bwMode="auto">
                <a:xfrm>
                  <a:off x="3581" y="3258"/>
                  <a:ext cx="315" cy="144"/>
                  <a:chOff x="3581" y="3258"/>
                  <a:chExt cx="315" cy="144"/>
                </a:xfrm>
              </p:grpSpPr>
              <p:sp>
                <p:nvSpPr>
                  <p:cNvPr id="96298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258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10x10</a:t>
                    </a:r>
                    <a:endParaRPr lang="en-US"/>
                  </a:p>
                </p:txBody>
              </p:sp>
              <p:sp>
                <p:nvSpPr>
                  <p:cNvPr id="96436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258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41" name="Group 183"/>
                <p:cNvGrpSpPr>
                  <a:grpSpLocks/>
                </p:cNvGrpSpPr>
                <p:nvPr/>
              </p:nvGrpSpPr>
              <p:grpSpPr bwMode="auto">
                <a:xfrm>
                  <a:off x="3896" y="3258"/>
                  <a:ext cx="491" cy="144"/>
                  <a:chOff x="3896" y="3258"/>
                  <a:chExt cx="491" cy="144"/>
                </a:xfrm>
              </p:grpSpPr>
              <p:sp>
                <p:nvSpPr>
                  <p:cNvPr id="96299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258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6438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258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43" name="Group 185"/>
                <p:cNvGrpSpPr>
                  <a:grpSpLocks/>
                </p:cNvGrpSpPr>
                <p:nvPr/>
              </p:nvGrpSpPr>
              <p:grpSpPr bwMode="auto">
                <a:xfrm>
                  <a:off x="0" y="3402"/>
                  <a:ext cx="421" cy="144"/>
                  <a:chOff x="0" y="3402"/>
                  <a:chExt cx="421" cy="144"/>
                </a:xfrm>
              </p:grpSpPr>
              <p:sp>
                <p:nvSpPr>
                  <p:cNvPr id="96300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402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034.3749</a:t>
                    </a:r>
                    <a:endParaRPr lang="en-US"/>
                  </a:p>
                </p:txBody>
              </p:sp>
              <p:sp>
                <p:nvSpPr>
                  <p:cNvPr id="96440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402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45" name="Group 187"/>
                <p:cNvGrpSpPr>
                  <a:grpSpLocks/>
                </p:cNvGrpSpPr>
                <p:nvPr/>
              </p:nvGrpSpPr>
              <p:grpSpPr bwMode="auto">
                <a:xfrm>
                  <a:off x="421" y="3402"/>
                  <a:ext cx="2458" cy="144"/>
                  <a:chOff x="421" y="3402"/>
                  <a:chExt cx="2458" cy="144"/>
                </a:xfrm>
              </p:grpSpPr>
              <p:sp>
                <p:nvSpPr>
                  <p:cNvPr id="96301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402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silica gel 60 (without F), concentration zone</a:t>
                    </a:r>
                    <a:endParaRPr lang="en-US"/>
                  </a:p>
                </p:txBody>
              </p:sp>
              <p:sp>
                <p:nvSpPr>
                  <p:cNvPr id="96442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402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47" name="Group 189"/>
                <p:cNvGrpSpPr>
                  <a:grpSpLocks/>
                </p:cNvGrpSpPr>
                <p:nvPr/>
              </p:nvGrpSpPr>
              <p:grpSpPr bwMode="auto">
                <a:xfrm>
                  <a:off x="2879" y="3402"/>
                  <a:ext cx="702" cy="144"/>
                  <a:chOff x="2879" y="3402"/>
                  <a:chExt cx="702" cy="144"/>
                </a:xfrm>
              </p:grpSpPr>
              <p:sp>
                <p:nvSpPr>
                  <p:cNvPr id="96302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402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6444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402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49" name="Group 191"/>
                <p:cNvGrpSpPr>
                  <a:grpSpLocks/>
                </p:cNvGrpSpPr>
                <p:nvPr/>
              </p:nvGrpSpPr>
              <p:grpSpPr bwMode="auto">
                <a:xfrm>
                  <a:off x="3581" y="3402"/>
                  <a:ext cx="315" cy="144"/>
                  <a:chOff x="3581" y="3402"/>
                  <a:chExt cx="315" cy="144"/>
                </a:xfrm>
              </p:grpSpPr>
              <p:sp>
                <p:nvSpPr>
                  <p:cNvPr id="96303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402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20x10</a:t>
                    </a:r>
                    <a:endParaRPr lang="en-US"/>
                  </a:p>
                </p:txBody>
              </p:sp>
              <p:sp>
                <p:nvSpPr>
                  <p:cNvPr id="96446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402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51" name="Group 193"/>
                <p:cNvGrpSpPr>
                  <a:grpSpLocks/>
                </p:cNvGrpSpPr>
                <p:nvPr/>
              </p:nvGrpSpPr>
              <p:grpSpPr bwMode="auto">
                <a:xfrm>
                  <a:off x="3896" y="3402"/>
                  <a:ext cx="491" cy="144"/>
                  <a:chOff x="3896" y="3402"/>
                  <a:chExt cx="491" cy="144"/>
                </a:xfrm>
              </p:grpSpPr>
              <p:sp>
                <p:nvSpPr>
                  <p:cNvPr id="96304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402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</a:t>
                    </a:r>
                    <a:endParaRPr lang="en-US"/>
                  </a:p>
                </p:txBody>
              </p:sp>
              <p:sp>
                <p:nvSpPr>
                  <p:cNvPr id="96448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402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53" name="Group 195"/>
                <p:cNvGrpSpPr>
                  <a:grpSpLocks/>
                </p:cNvGrpSpPr>
                <p:nvPr/>
              </p:nvGrpSpPr>
              <p:grpSpPr bwMode="auto">
                <a:xfrm>
                  <a:off x="0" y="3546"/>
                  <a:ext cx="421" cy="144"/>
                  <a:chOff x="0" y="3546"/>
                  <a:chExt cx="421" cy="144"/>
                </a:xfrm>
              </p:grpSpPr>
              <p:sp>
                <p:nvSpPr>
                  <p:cNvPr id="96305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546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034.5628</a:t>
                    </a:r>
                    <a:endParaRPr lang="en-US"/>
                  </a:p>
                </p:txBody>
              </p:sp>
              <p:sp>
                <p:nvSpPr>
                  <p:cNvPr id="96450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546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55" name="Group 197"/>
                <p:cNvGrpSpPr>
                  <a:grpSpLocks/>
                </p:cNvGrpSpPr>
                <p:nvPr/>
              </p:nvGrpSpPr>
              <p:grpSpPr bwMode="auto">
                <a:xfrm>
                  <a:off x="421" y="3546"/>
                  <a:ext cx="2458" cy="144"/>
                  <a:chOff x="421" y="3546"/>
                  <a:chExt cx="2458" cy="144"/>
                </a:xfrm>
              </p:grpSpPr>
              <p:sp>
                <p:nvSpPr>
                  <p:cNvPr id="96306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546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silica gel 60 F 254</a:t>
                    </a:r>
                    <a:endParaRPr lang="en-US"/>
                  </a:p>
                </p:txBody>
              </p:sp>
              <p:sp>
                <p:nvSpPr>
                  <p:cNvPr id="96452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546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57" name="Group 199"/>
                <p:cNvGrpSpPr>
                  <a:grpSpLocks/>
                </p:cNvGrpSpPr>
                <p:nvPr/>
              </p:nvGrpSpPr>
              <p:grpSpPr bwMode="auto">
                <a:xfrm>
                  <a:off x="2879" y="3546"/>
                  <a:ext cx="702" cy="144"/>
                  <a:chOff x="2879" y="3546"/>
                  <a:chExt cx="702" cy="144"/>
                </a:xfrm>
              </p:grpSpPr>
              <p:sp>
                <p:nvSpPr>
                  <p:cNvPr id="96307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546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6454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546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59" name="Group 201"/>
                <p:cNvGrpSpPr>
                  <a:grpSpLocks/>
                </p:cNvGrpSpPr>
                <p:nvPr/>
              </p:nvGrpSpPr>
              <p:grpSpPr bwMode="auto">
                <a:xfrm>
                  <a:off x="3581" y="3546"/>
                  <a:ext cx="315" cy="144"/>
                  <a:chOff x="3581" y="3546"/>
                  <a:chExt cx="315" cy="144"/>
                </a:xfrm>
              </p:grpSpPr>
              <p:sp>
                <p:nvSpPr>
                  <p:cNvPr id="96308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546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10x10</a:t>
                    </a:r>
                    <a:endParaRPr lang="en-US"/>
                  </a:p>
                </p:txBody>
              </p:sp>
              <p:sp>
                <p:nvSpPr>
                  <p:cNvPr id="96456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546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61" name="Group 203"/>
                <p:cNvGrpSpPr>
                  <a:grpSpLocks/>
                </p:cNvGrpSpPr>
                <p:nvPr/>
              </p:nvGrpSpPr>
              <p:grpSpPr bwMode="auto">
                <a:xfrm>
                  <a:off x="3896" y="3546"/>
                  <a:ext cx="491" cy="144"/>
                  <a:chOff x="3896" y="3546"/>
                  <a:chExt cx="491" cy="144"/>
                </a:xfrm>
              </p:grpSpPr>
              <p:sp>
                <p:nvSpPr>
                  <p:cNvPr id="96309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546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6458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546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63" name="Group 205"/>
                <p:cNvGrpSpPr>
                  <a:grpSpLocks/>
                </p:cNvGrpSpPr>
                <p:nvPr/>
              </p:nvGrpSpPr>
              <p:grpSpPr bwMode="auto">
                <a:xfrm>
                  <a:off x="0" y="3690"/>
                  <a:ext cx="421" cy="144"/>
                  <a:chOff x="0" y="3690"/>
                  <a:chExt cx="421" cy="144"/>
                </a:xfrm>
              </p:grpSpPr>
              <p:sp>
                <p:nvSpPr>
                  <p:cNvPr id="96310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690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034.5629</a:t>
                    </a:r>
                    <a:endParaRPr lang="en-US"/>
                  </a:p>
                </p:txBody>
              </p:sp>
              <p:sp>
                <p:nvSpPr>
                  <p:cNvPr id="96460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690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65" name="Group 207"/>
                <p:cNvGrpSpPr>
                  <a:grpSpLocks/>
                </p:cNvGrpSpPr>
                <p:nvPr/>
              </p:nvGrpSpPr>
              <p:grpSpPr bwMode="auto">
                <a:xfrm>
                  <a:off x="421" y="3690"/>
                  <a:ext cx="2458" cy="144"/>
                  <a:chOff x="421" y="3690"/>
                  <a:chExt cx="2458" cy="144"/>
                </a:xfrm>
              </p:grpSpPr>
              <p:sp>
                <p:nvSpPr>
                  <p:cNvPr id="9631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690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silica gel 60 F 254</a:t>
                    </a:r>
                    <a:endParaRPr lang="en-US"/>
                  </a:p>
                </p:txBody>
              </p:sp>
              <p:sp>
                <p:nvSpPr>
                  <p:cNvPr id="9646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690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67" name="Group 209"/>
                <p:cNvGrpSpPr>
                  <a:grpSpLocks/>
                </p:cNvGrpSpPr>
                <p:nvPr/>
              </p:nvGrpSpPr>
              <p:grpSpPr bwMode="auto">
                <a:xfrm>
                  <a:off x="2879" y="3690"/>
                  <a:ext cx="702" cy="144"/>
                  <a:chOff x="2879" y="3690"/>
                  <a:chExt cx="702" cy="144"/>
                </a:xfrm>
              </p:grpSpPr>
              <p:sp>
                <p:nvSpPr>
                  <p:cNvPr id="96312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690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6464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690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69" name="Group 211"/>
                <p:cNvGrpSpPr>
                  <a:grpSpLocks/>
                </p:cNvGrpSpPr>
                <p:nvPr/>
              </p:nvGrpSpPr>
              <p:grpSpPr bwMode="auto">
                <a:xfrm>
                  <a:off x="3581" y="3690"/>
                  <a:ext cx="315" cy="144"/>
                  <a:chOff x="3581" y="3690"/>
                  <a:chExt cx="315" cy="144"/>
                </a:xfrm>
              </p:grpSpPr>
              <p:sp>
                <p:nvSpPr>
                  <p:cNvPr id="96313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690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10x10</a:t>
                    </a:r>
                    <a:endParaRPr lang="en-US"/>
                  </a:p>
                </p:txBody>
              </p:sp>
              <p:sp>
                <p:nvSpPr>
                  <p:cNvPr id="96466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690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71" name="Group 213"/>
                <p:cNvGrpSpPr>
                  <a:grpSpLocks/>
                </p:cNvGrpSpPr>
                <p:nvPr/>
              </p:nvGrpSpPr>
              <p:grpSpPr bwMode="auto">
                <a:xfrm>
                  <a:off x="3896" y="3690"/>
                  <a:ext cx="491" cy="144"/>
                  <a:chOff x="3896" y="3690"/>
                  <a:chExt cx="491" cy="144"/>
                </a:xfrm>
              </p:grpSpPr>
              <p:sp>
                <p:nvSpPr>
                  <p:cNvPr id="9631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690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100</a:t>
                    </a:r>
                    <a:endParaRPr lang="en-US"/>
                  </a:p>
                </p:txBody>
              </p:sp>
              <p:sp>
                <p:nvSpPr>
                  <p:cNvPr id="96468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690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73" name="Group 215"/>
                <p:cNvGrpSpPr>
                  <a:grpSpLocks/>
                </p:cNvGrpSpPr>
                <p:nvPr/>
              </p:nvGrpSpPr>
              <p:grpSpPr bwMode="auto">
                <a:xfrm>
                  <a:off x="0" y="3834"/>
                  <a:ext cx="421" cy="144"/>
                  <a:chOff x="0" y="3834"/>
                  <a:chExt cx="421" cy="144"/>
                </a:xfrm>
              </p:grpSpPr>
              <p:sp>
                <p:nvSpPr>
                  <p:cNvPr id="96315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834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034.5564</a:t>
                    </a:r>
                    <a:endParaRPr lang="en-US"/>
                  </a:p>
                </p:txBody>
              </p:sp>
              <p:sp>
                <p:nvSpPr>
                  <p:cNvPr id="9647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834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75" name="Group 217"/>
                <p:cNvGrpSpPr>
                  <a:grpSpLocks/>
                </p:cNvGrpSpPr>
                <p:nvPr/>
              </p:nvGrpSpPr>
              <p:grpSpPr bwMode="auto">
                <a:xfrm>
                  <a:off x="421" y="3834"/>
                  <a:ext cx="2458" cy="144"/>
                  <a:chOff x="421" y="3834"/>
                  <a:chExt cx="2458" cy="144"/>
                </a:xfrm>
              </p:grpSpPr>
              <p:sp>
                <p:nvSpPr>
                  <p:cNvPr id="96316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834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silica gel 60 F 254 GLP</a:t>
                    </a:r>
                    <a:endParaRPr lang="en-US"/>
                  </a:p>
                </p:txBody>
              </p:sp>
              <p:sp>
                <p:nvSpPr>
                  <p:cNvPr id="96472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834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77" name="Group 219"/>
                <p:cNvGrpSpPr>
                  <a:grpSpLocks/>
                </p:cNvGrpSpPr>
                <p:nvPr/>
              </p:nvGrpSpPr>
              <p:grpSpPr bwMode="auto">
                <a:xfrm>
                  <a:off x="2879" y="3834"/>
                  <a:ext cx="702" cy="144"/>
                  <a:chOff x="2879" y="3834"/>
                  <a:chExt cx="702" cy="144"/>
                </a:xfrm>
              </p:grpSpPr>
              <p:sp>
                <p:nvSpPr>
                  <p:cNvPr id="96317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834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6474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834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79" name="Group 221"/>
                <p:cNvGrpSpPr>
                  <a:grpSpLocks/>
                </p:cNvGrpSpPr>
                <p:nvPr/>
              </p:nvGrpSpPr>
              <p:grpSpPr bwMode="auto">
                <a:xfrm>
                  <a:off x="3581" y="3834"/>
                  <a:ext cx="315" cy="144"/>
                  <a:chOff x="3581" y="3834"/>
                  <a:chExt cx="315" cy="144"/>
                </a:xfrm>
              </p:grpSpPr>
              <p:sp>
                <p:nvSpPr>
                  <p:cNvPr id="96318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834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10x10</a:t>
                    </a:r>
                    <a:endParaRPr lang="en-US"/>
                  </a:p>
                </p:txBody>
              </p:sp>
              <p:sp>
                <p:nvSpPr>
                  <p:cNvPr id="96476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834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81" name="Group 223"/>
                <p:cNvGrpSpPr>
                  <a:grpSpLocks/>
                </p:cNvGrpSpPr>
                <p:nvPr/>
              </p:nvGrpSpPr>
              <p:grpSpPr bwMode="auto">
                <a:xfrm>
                  <a:off x="3896" y="3834"/>
                  <a:ext cx="491" cy="144"/>
                  <a:chOff x="3896" y="3834"/>
                  <a:chExt cx="491" cy="144"/>
                </a:xfrm>
              </p:grpSpPr>
              <p:sp>
                <p:nvSpPr>
                  <p:cNvPr id="96319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834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6478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834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83" name="Group 225"/>
                <p:cNvGrpSpPr>
                  <a:grpSpLocks/>
                </p:cNvGrpSpPr>
                <p:nvPr/>
              </p:nvGrpSpPr>
              <p:grpSpPr bwMode="auto">
                <a:xfrm>
                  <a:off x="0" y="3978"/>
                  <a:ext cx="421" cy="144"/>
                  <a:chOff x="0" y="3978"/>
                  <a:chExt cx="421" cy="144"/>
                </a:xfrm>
              </p:grpSpPr>
              <p:sp>
                <p:nvSpPr>
                  <p:cNvPr id="96320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978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034.5642</a:t>
                    </a:r>
                    <a:endParaRPr lang="en-US"/>
                  </a:p>
                </p:txBody>
              </p:sp>
              <p:sp>
                <p:nvSpPr>
                  <p:cNvPr id="96480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978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85" name="Group 227"/>
                <p:cNvGrpSpPr>
                  <a:grpSpLocks/>
                </p:cNvGrpSpPr>
                <p:nvPr/>
              </p:nvGrpSpPr>
              <p:grpSpPr bwMode="auto">
                <a:xfrm>
                  <a:off x="421" y="3978"/>
                  <a:ext cx="2458" cy="144"/>
                  <a:chOff x="421" y="3978"/>
                  <a:chExt cx="2458" cy="144"/>
                </a:xfrm>
              </p:grpSpPr>
              <p:sp>
                <p:nvSpPr>
                  <p:cNvPr id="96321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978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silica gel 60 F 254</a:t>
                    </a:r>
                    <a:endParaRPr lang="en-US"/>
                  </a:p>
                </p:txBody>
              </p:sp>
              <p:sp>
                <p:nvSpPr>
                  <p:cNvPr id="96482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978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87" name="Group 229"/>
                <p:cNvGrpSpPr>
                  <a:grpSpLocks/>
                </p:cNvGrpSpPr>
                <p:nvPr/>
              </p:nvGrpSpPr>
              <p:grpSpPr bwMode="auto">
                <a:xfrm>
                  <a:off x="2879" y="3978"/>
                  <a:ext cx="702" cy="144"/>
                  <a:chOff x="2879" y="3978"/>
                  <a:chExt cx="702" cy="144"/>
                </a:xfrm>
              </p:grpSpPr>
              <p:sp>
                <p:nvSpPr>
                  <p:cNvPr id="96322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978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6484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978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89" name="Group 231"/>
                <p:cNvGrpSpPr>
                  <a:grpSpLocks/>
                </p:cNvGrpSpPr>
                <p:nvPr/>
              </p:nvGrpSpPr>
              <p:grpSpPr bwMode="auto">
                <a:xfrm>
                  <a:off x="3581" y="3978"/>
                  <a:ext cx="315" cy="144"/>
                  <a:chOff x="3581" y="3978"/>
                  <a:chExt cx="315" cy="144"/>
                </a:xfrm>
              </p:grpSpPr>
              <p:sp>
                <p:nvSpPr>
                  <p:cNvPr id="96323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978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20x10</a:t>
                    </a:r>
                    <a:endParaRPr lang="en-US"/>
                  </a:p>
                </p:txBody>
              </p:sp>
              <p:sp>
                <p:nvSpPr>
                  <p:cNvPr id="96486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978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91" name="Group 233"/>
                <p:cNvGrpSpPr>
                  <a:grpSpLocks/>
                </p:cNvGrpSpPr>
                <p:nvPr/>
              </p:nvGrpSpPr>
              <p:grpSpPr bwMode="auto">
                <a:xfrm>
                  <a:off x="3896" y="3978"/>
                  <a:ext cx="491" cy="144"/>
                  <a:chOff x="3896" y="3978"/>
                  <a:chExt cx="491" cy="144"/>
                </a:xfrm>
              </p:grpSpPr>
              <p:sp>
                <p:nvSpPr>
                  <p:cNvPr id="96324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978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</a:t>
                    </a:r>
                    <a:endParaRPr lang="en-US"/>
                  </a:p>
                </p:txBody>
              </p:sp>
              <p:sp>
                <p:nvSpPr>
                  <p:cNvPr id="96488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978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93" name="Group 235"/>
                <p:cNvGrpSpPr>
                  <a:grpSpLocks/>
                </p:cNvGrpSpPr>
                <p:nvPr/>
              </p:nvGrpSpPr>
              <p:grpSpPr bwMode="auto">
                <a:xfrm>
                  <a:off x="0" y="4122"/>
                  <a:ext cx="421" cy="144"/>
                  <a:chOff x="0" y="4122"/>
                  <a:chExt cx="421" cy="144"/>
                </a:xfrm>
              </p:grpSpPr>
              <p:sp>
                <p:nvSpPr>
                  <p:cNvPr id="96325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122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034.1764</a:t>
                    </a:r>
                    <a:endParaRPr lang="en-US"/>
                  </a:p>
                </p:txBody>
              </p:sp>
              <p:sp>
                <p:nvSpPr>
                  <p:cNvPr id="96490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122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95" name="Group 237"/>
                <p:cNvGrpSpPr>
                  <a:grpSpLocks/>
                </p:cNvGrpSpPr>
                <p:nvPr/>
              </p:nvGrpSpPr>
              <p:grpSpPr bwMode="auto">
                <a:xfrm>
                  <a:off x="421" y="4122"/>
                  <a:ext cx="2458" cy="144"/>
                  <a:chOff x="421" y="4122"/>
                  <a:chExt cx="2458" cy="144"/>
                </a:xfrm>
              </p:grpSpPr>
              <p:sp>
                <p:nvSpPr>
                  <p:cNvPr id="9632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122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silica gel 60 F 254, extra thin layer</a:t>
                    </a:r>
                    <a:endParaRPr lang="en-US"/>
                  </a:p>
                </p:txBody>
              </p:sp>
              <p:sp>
                <p:nvSpPr>
                  <p:cNvPr id="96492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122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97" name="Group 239"/>
                <p:cNvGrpSpPr>
                  <a:grpSpLocks/>
                </p:cNvGrpSpPr>
                <p:nvPr/>
              </p:nvGrpSpPr>
              <p:grpSpPr bwMode="auto">
                <a:xfrm>
                  <a:off x="2879" y="4122"/>
                  <a:ext cx="702" cy="144"/>
                  <a:chOff x="2879" y="4122"/>
                  <a:chExt cx="702" cy="144"/>
                </a:xfrm>
              </p:grpSpPr>
              <p:sp>
                <p:nvSpPr>
                  <p:cNvPr id="9632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122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100</a:t>
                    </a:r>
                    <a:endParaRPr lang="en-US"/>
                  </a:p>
                </p:txBody>
              </p:sp>
              <p:sp>
                <p:nvSpPr>
                  <p:cNvPr id="96494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122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499" name="Group 241"/>
                <p:cNvGrpSpPr>
                  <a:grpSpLocks/>
                </p:cNvGrpSpPr>
                <p:nvPr/>
              </p:nvGrpSpPr>
              <p:grpSpPr bwMode="auto">
                <a:xfrm>
                  <a:off x="3581" y="4122"/>
                  <a:ext cx="315" cy="144"/>
                  <a:chOff x="3581" y="4122"/>
                  <a:chExt cx="315" cy="144"/>
                </a:xfrm>
              </p:grpSpPr>
              <p:sp>
                <p:nvSpPr>
                  <p:cNvPr id="96328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122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20x10</a:t>
                    </a:r>
                    <a:endParaRPr lang="en-US"/>
                  </a:p>
                </p:txBody>
              </p:sp>
              <p:sp>
                <p:nvSpPr>
                  <p:cNvPr id="96496" name="Rectangle 24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122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01" name="Group 243"/>
                <p:cNvGrpSpPr>
                  <a:grpSpLocks/>
                </p:cNvGrpSpPr>
                <p:nvPr/>
              </p:nvGrpSpPr>
              <p:grpSpPr bwMode="auto">
                <a:xfrm>
                  <a:off x="3896" y="4122"/>
                  <a:ext cx="491" cy="144"/>
                  <a:chOff x="3896" y="4122"/>
                  <a:chExt cx="491" cy="144"/>
                </a:xfrm>
              </p:grpSpPr>
              <p:sp>
                <p:nvSpPr>
                  <p:cNvPr id="96329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122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6498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122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03" name="Group 245"/>
                <p:cNvGrpSpPr>
                  <a:grpSpLocks/>
                </p:cNvGrpSpPr>
                <p:nvPr/>
              </p:nvGrpSpPr>
              <p:grpSpPr bwMode="auto">
                <a:xfrm>
                  <a:off x="0" y="4266"/>
                  <a:ext cx="421" cy="144"/>
                  <a:chOff x="0" y="4266"/>
                  <a:chExt cx="421" cy="144"/>
                </a:xfrm>
              </p:grpSpPr>
              <p:sp>
                <p:nvSpPr>
                  <p:cNvPr id="96330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266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034.3727</a:t>
                    </a:r>
                    <a:endParaRPr lang="en-US"/>
                  </a:p>
                </p:txBody>
              </p:sp>
              <p:sp>
                <p:nvSpPr>
                  <p:cNvPr id="96500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266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05" name="Group 247"/>
                <p:cNvGrpSpPr>
                  <a:grpSpLocks/>
                </p:cNvGrpSpPr>
                <p:nvPr/>
              </p:nvGrpSpPr>
              <p:grpSpPr bwMode="auto">
                <a:xfrm>
                  <a:off x="421" y="4266"/>
                  <a:ext cx="2458" cy="144"/>
                  <a:chOff x="421" y="4266"/>
                  <a:chExt cx="2458" cy="144"/>
                </a:xfrm>
              </p:grpSpPr>
              <p:sp>
                <p:nvSpPr>
                  <p:cNvPr id="96331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266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silica gel 60 F 254, concentration zone</a:t>
                    </a:r>
                    <a:endParaRPr lang="en-US"/>
                  </a:p>
                </p:txBody>
              </p:sp>
              <p:sp>
                <p:nvSpPr>
                  <p:cNvPr id="96502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266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07" name="Group 249"/>
                <p:cNvGrpSpPr>
                  <a:grpSpLocks/>
                </p:cNvGrpSpPr>
                <p:nvPr/>
              </p:nvGrpSpPr>
              <p:grpSpPr bwMode="auto">
                <a:xfrm>
                  <a:off x="2879" y="4266"/>
                  <a:ext cx="702" cy="144"/>
                  <a:chOff x="2879" y="4266"/>
                  <a:chExt cx="702" cy="144"/>
                </a:xfrm>
              </p:grpSpPr>
              <p:sp>
                <p:nvSpPr>
                  <p:cNvPr id="96332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266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6504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266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09" name="Group 251"/>
                <p:cNvGrpSpPr>
                  <a:grpSpLocks/>
                </p:cNvGrpSpPr>
                <p:nvPr/>
              </p:nvGrpSpPr>
              <p:grpSpPr bwMode="auto">
                <a:xfrm>
                  <a:off x="3581" y="4266"/>
                  <a:ext cx="315" cy="144"/>
                  <a:chOff x="3581" y="4266"/>
                  <a:chExt cx="315" cy="144"/>
                </a:xfrm>
              </p:grpSpPr>
              <p:sp>
                <p:nvSpPr>
                  <p:cNvPr id="96333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266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10x10</a:t>
                    </a:r>
                    <a:endParaRPr lang="en-US"/>
                  </a:p>
                </p:txBody>
              </p:sp>
              <p:sp>
                <p:nvSpPr>
                  <p:cNvPr id="96506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266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11" name="Group 253"/>
                <p:cNvGrpSpPr>
                  <a:grpSpLocks/>
                </p:cNvGrpSpPr>
                <p:nvPr/>
              </p:nvGrpSpPr>
              <p:grpSpPr bwMode="auto">
                <a:xfrm>
                  <a:off x="3896" y="4266"/>
                  <a:ext cx="491" cy="144"/>
                  <a:chOff x="3896" y="4266"/>
                  <a:chExt cx="491" cy="144"/>
                </a:xfrm>
              </p:grpSpPr>
              <p:sp>
                <p:nvSpPr>
                  <p:cNvPr id="96334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266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6508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266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13" name="Group 255"/>
                <p:cNvGrpSpPr>
                  <a:grpSpLocks/>
                </p:cNvGrpSpPr>
                <p:nvPr/>
              </p:nvGrpSpPr>
              <p:grpSpPr bwMode="auto">
                <a:xfrm>
                  <a:off x="0" y="4410"/>
                  <a:ext cx="421" cy="144"/>
                  <a:chOff x="0" y="4410"/>
                  <a:chExt cx="421" cy="144"/>
                </a:xfrm>
              </p:grpSpPr>
              <p:sp>
                <p:nvSpPr>
                  <p:cNvPr id="96335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10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034.3728</a:t>
                    </a:r>
                    <a:endParaRPr lang="en-US"/>
                  </a:p>
                </p:txBody>
              </p:sp>
              <p:sp>
                <p:nvSpPr>
                  <p:cNvPr id="96510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10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15" name="Group 257"/>
                <p:cNvGrpSpPr>
                  <a:grpSpLocks/>
                </p:cNvGrpSpPr>
                <p:nvPr/>
              </p:nvGrpSpPr>
              <p:grpSpPr bwMode="auto">
                <a:xfrm>
                  <a:off x="421" y="4410"/>
                  <a:ext cx="2458" cy="144"/>
                  <a:chOff x="421" y="4410"/>
                  <a:chExt cx="2458" cy="144"/>
                </a:xfrm>
              </p:grpSpPr>
              <p:sp>
                <p:nvSpPr>
                  <p:cNvPr id="96336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410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silica gel 60 F 254, concentration zone</a:t>
                    </a:r>
                    <a:endParaRPr lang="en-US"/>
                  </a:p>
                </p:txBody>
              </p:sp>
              <p:sp>
                <p:nvSpPr>
                  <p:cNvPr id="96512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410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17" name="Group 259"/>
                <p:cNvGrpSpPr>
                  <a:grpSpLocks/>
                </p:cNvGrpSpPr>
                <p:nvPr/>
              </p:nvGrpSpPr>
              <p:grpSpPr bwMode="auto">
                <a:xfrm>
                  <a:off x="2879" y="4410"/>
                  <a:ext cx="702" cy="144"/>
                  <a:chOff x="2879" y="4410"/>
                  <a:chExt cx="702" cy="144"/>
                </a:xfrm>
              </p:grpSpPr>
              <p:sp>
                <p:nvSpPr>
                  <p:cNvPr id="9633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410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6514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410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19" name="Group 261"/>
                <p:cNvGrpSpPr>
                  <a:grpSpLocks/>
                </p:cNvGrpSpPr>
                <p:nvPr/>
              </p:nvGrpSpPr>
              <p:grpSpPr bwMode="auto">
                <a:xfrm>
                  <a:off x="3581" y="4410"/>
                  <a:ext cx="315" cy="144"/>
                  <a:chOff x="3581" y="4410"/>
                  <a:chExt cx="315" cy="144"/>
                </a:xfrm>
              </p:grpSpPr>
              <p:sp>
                <p:nvSpPr>
                  <p:cNvPr id="9633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410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20x10</a:t>
                    </a:r>
                    <a:endParaRPr lang="en-US"/>
                  </a:p>
                </p:txBody>
              </p:sp>
              <p:sp>
                <p:nvSpPr>
                  <p:cNvPr id="96516" name="Rectangle 26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410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21" name="Group 263"/>
                <p:cNvGrpSpPr>
                  <a:grpSpLocks/>
                </p:cNvGrpSpPr>
                <p:nvPr/>
              </p:nvGrpSpPr>
              <p:grpSpPr bwMode="auto">
                <a:xfrm>
                  <a:off x="3896" y="4410"/>
                  <a:ext cx="491" cy="144"/>
                  <a:chOff x="3896" y="4410"/>
                  <a:chExt cx="491" cy="144"/>
                </a:xfrm>
              </p:grpSpPr>
              <p:sp>
                <p:nvSpPr>
                  <p:cNvPr id="96339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410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</a:t>
                    </a:r>
                    <a:endParaRPr lang="en-US"/>
                  </a:p>
                </p:txBody>
              </p:sp>
              <p:sp>
                <p:nvSpPr>
                  <p:cNvPr id="96518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410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23" name="Group 265"/>
                <p:cNvGrpSpPr>
                  <a:grpSpLocks/>
                </p:cNvGrpSpPr>
                <p:nvPr/>
              </p:nvGrpSpPr>
              <p:grpSpPr bwMode="auto">
                <a:xfrm>
                  <a:off x="0" y="4554"/>
                  <a:ext cx="421" cy="144"/>
                  <a:chOff x="0" y="4554"/>
                  <a:chExt cx="421" cy="144"/>
                </a:xfrm>
              </p:grpSpPr>
              <p:sp>
                <p:nvSpPr>
                  <p:cNvPr id="9634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554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034.5613</a:t>
                    </a:r>
                    <a:endParaRPr lang="en-US"/>
                  </a:p>
                </p:txBody>
              </p:sp>
              <p:sp>
                <p:nvSpPr>
                  <p:cNvPr id="96520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554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25" name="Group 267"/>
                <p:cNvGrpSpPr>
                  <a:grpSpLocks/>
                </p:cNvGrpSpPr>
                <p:nvPr/>
              </p:nvGrpSpPr>
              <p:grpSpPr bwMode="auto">
                <a:xfrm>
                  <a:off x="421" y="4554"/>
                  <a:ext cx="2458" cy="144"/>
                  <a:chOff x="421" y="4554"/>
                  <a:chExt cx="2458" cy="144"/>
                </a:xfrm>
              </p:grpSpPr>
              <p:sp>
                <p:nvSpPr>
                  <p:cNvPr id="96341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554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silica gel 60 F 254 GLP</a:t>
                    </a:r>
                    <a:endParaRPr lang="en-US"/>
                  </a:p>
                </p:txBody>
              </p:sp>
              <p:sp>
                <p:nvSpPr>
                  <p:cNvPr id="96522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554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27" name="Group 269"/>
                <p:cNvGrpSpPr>
                  <a:grpSpLocks/>
                </p:cNvGrpSpPr>
                <p:nvPr/>
              </p:nvGrpSpPr>
              <p:grpSpPr bwMode="auto">
                <a:xfrm>
                  <a:off x="2879" y="4554"/>
                  <a:ext cx="702" cy="144"/>
                  <a:chOff x="2879" y="4554"/>
                  <a:chExt cx="702" cy="144"/>
                </a:xfrm>
              </p:grpSpPr>
              <p:sp>
                <p:nvSpPr>
                  <p:cNvPr id="96342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554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6524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554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29" name="Group 271"/>
                <p:cNvGrpSpPr>
                  <a:grpSpLocks/>
                </p:cNvGrpSpPr>
                <p:nvPr/>
              </p:nvGrpSpPr>
              <p:grpSpPr bwMode="auto">
                <a:xfrm>
                  <a:off x="3581" y="4554"/>
                  <a:ext cx="315" cy="144"/>
                  <a:chOff x="3581" y="4554"/>
                  <a:chExt cx="315" cy="144"/>
                </a:xfrm>
              </p:grpSpPr>
              <p:sp>
                <p:nvSpPr>
                  <p:cNvPr id="96343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554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20x10</a:t>
                    </a:r>
                    <a:endParaRPr lang="en-US"/>
                  </a:p>
                </p:txBody>
              </p:sp>
              <p:sp>
                <p:nvSpPr>
                  <p:cNvPr id="96526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554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31" name="Group 273"/>
                <p:cNvGrpSpPr>
                  <a:grpSpLocks/>
                </p:cNvGrpSpPr>
                <p:nvPr/>
              </p:nvGrpSpPr>
              <p:grpSpPr bwMode="auto">
                <a:xfrm>
                  <a:off x="3896" y="4554"/>
                  <a:ext cx="491" cy="144"/>
                  <a:chOff x="3896" y="4554"/>
                  <a:chExt cx="491" cy="144"/>
                </a:xfrm>
              </p:grpSpPr>
              <p:sp>
                <p:nvSpPr>
                  <p:cNvPr id="96344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554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6528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554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33" name="Group 275"/>
                <p:cNvGrpSpPr>
                  <a:grpSpLocks/>
                </p:cNvGrpSpPr>
                <p:nvPr/>
              </p:nvGrpSpPr>
              <p:grpSpPr bwMode="auto">
                <a:xfrm>
                  <a:off x="0" y="4698"/>
                  <a:ext cx="421" cy="144"/>
                  <a:chOff x="0" y="4698"/>
                  <a:chExt cx="421" cy="144"/>
                </a:xfrm>
              </p:grpSpPr>
              <p:sp>
                <p:nvSpPr>
                  <p:cNvPr id="96345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98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034.1552</a:t>
                    </a:r>
                    <a:endParaRPr lang="en-US"/>
                  </a:p>
                </p:txBody>
              </p:sp>
              <p:sp>
                <p:nvSpPr>
                  <p:cNvPr id="96530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98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35" name="Group 277"/>
                <p:cNvGrpSpPr>
                  <a:grpSpLocks/>
                </p:cNvGrpSpPr>
                <p:nvPr/>
              </p:nvGrpSpPr>
              <p:grpSpPr bwMode="auto">
                <a:xfrm>
                  <a:off x="421" y="4698"/>
                  <a:ext cx="2458" cy="144"/>
                  <a:chOff x="421" y="4698"/>
                  <a:chExt cx="2458" cy="144"/>
                </a:xfrm>
              </p:grpSpPr>
              <p:sp>
                <p:nvSpPr>
                  <p:cNvPr id="9634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698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silica gel WR 60 F 254s</a:t>
                    </a:r>
                    <a:endParaRPr lang="en-US"/>
                  </a:p>
                </p:txBody>
              </p:sp>
              <p:sp>
                <p:nvSpPr>
                  <p:cNvPr id="96532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698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37" name="Group 279"/>
                <p:cNvGrpSpPr>
                  <a:grpSpLocks/>
                </p:cNvGrpSpPr>
                <p:nvPr/>
              </p:nvGrpSpPr>
              <p:grpSpPr bwMode="auto">
                <a:xfrm>
                  <a:off x="2879" y="4698"/>
                  <a:ext cx="702" cy="144"/>
                  <a:chOff x="2879" y="4698"/>
                  <a:chExt cx="702" cy="144"/>
                </a:xfrm>
              </p:grpSpPr>
              <p:sp>
                <p:nvSpPr>
                  <p:cNvPr id="96347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698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6534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698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39" name="Group 281"/>
                <p:cNvGrpSpPr>
                  <a:grpSpLocks/>
                </p:cNvGrpSpPr>
                <p:nvPr/>
              </p:nvGrpSpPr>
              <p:grpSpPr bwMode="auto">
                <a:xfrm>
                  <a:off x="3581" y="4698"/>
                  <a:ext cx="315" cy="144"/>
                  <a:chOff x="3581" y="4698"/>
                  <a:chExt cx="315" cy="144"/>
                </a:xfrm>
              </p:grpSpPr>
              <p:sp>
                <p:nvSpPr>
                  <p:cNvPr id="96348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698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20x10</a:t>
                    </a:r>
                    <a:endParaRPr lang="en-US"/>
                  </a:p>
                </p:txBody>
              </p:sp>
              <p:sp>
                <p:nvSpPr>
                  <p:cNvPr id="96536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698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41" name="Group 283"/>
                <p:cNvGrpSpPr>
                  <a:grpSpLocks/>
                </p:cNvGrpSpPr>
                <p:nvPr/>
              </p:nvGrpSpPr>
              <p:grpSpPr bwMode="auto">
                <a:xfrm>
                  <a:off x="3896" y="4698"/>
                  <a:ext cx="491" cy="144"/>
                  <a:chOff x="3896" y="4698"/>
                  <a:chExt cx="491" cy="144"/>
                </a:xfrm>
              </p:grpSpPr>
              <p:sp>
                <p:nvSpPr>
                  <p:cNvPr id="96349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698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6538" name="Rectangle 28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698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43" name="Group 285"/>
                <p:cNvGrpSpPr>
                  <a:grpSpLocks/>
                </p:cNvGrpSpPr>
                <p:nvPr/>
              </p:nvGrpSpPr>
              <p:grpSpPr bwMode="auto">
                <a:xfrm>
                  <a:off x="0" y="4842"/>
                  <a:ext cx="421" cy="144"/>
                  <a:chOff x="0" y="4842"/>
                  <a:chExt cx="421" cy="144"/>
                </a:xfrm>
              </p:grpSpPr>
              <p:sp>
                <p:nvSpPr>
                  <p:cNvPr id="9635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842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034.5445</a:t>
                    </a:r>
                    <a:endParaRPr lang="en-US"/>
                  </a:p>
                </p:txBody>
              </p:sp>
              <p:sp>
                <p:nvSpPr>
                  <p:cNvPr id="96540" name="Rectangle 28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842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45" name="Group 287"/>
                <p:cNvGrpSpPr>
                  <a:grpSpLocks/>
                </p:cNvGrpSpPr>
                <p:nvPr/>
              </p:nvGrpSpPr>
              <p:grpSpPr bwMode="auto">
                <a:xfrm>
                  <a:off x="421" y="4842"/>
                  <a:ext cx="2458" cy="144"/>
                  <a:chOff x="421" y="4842"/>
                  <a:chExt cx="2458" cy="144"/>
                </a:xfrm>
              </p:grpSpPr>
              <p:sp>
                <p:nvSpPr>
                  <p:cNvPr id="96351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842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plates LiChrospher® Si 60 F 254s</a:t>
                    </a:r>
                    <a:endParaRPr lang="en-US"/>
                  </a:p>
                </p:txBody>
              </p:sp>
              <p:sp>
                <p:nvSpPr>
                  <p:cNvPr id="96542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842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47" name="Group 289"/>
                <p:cNvGrpSpPr>
                  <a:grpSpLocks/>
                </p:cNvGrpSpPr>
                <p:nvPr/>
              </p:nvGrpSpPr>
              <p:grpSpPr bwMode="auto">
                <a:xfrm>
                  <a:off x="2879" y="4842"/>
                  <a:ext cx="702" cy="144"/>
                  <a:chOff x="2879" y="4842"/>
                  <a:chExt cx="702" cy="144"/>
                </a:xfrm>
              </p:grpSpPr>
              <p:sp>
                <p:nvSpPr>
                  <p:cNvPr id="96352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842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180</a:t>
                    </a:r>
                    <a:endParaRPr lang="en-US"/>
                  </a:p>
                </p:txBody>
              </p:sp>
              <p:sp>
                <p:nvSpPr>
                  <p:cNvPr id="96544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842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49" name="Group 291"/>
                <p:cNvGrpSpPr>
                  <a:grpSpLocks/>
                </p:cNvGrpSpPr>
                <p:nvPr/>
              </p:nvGrpSpPr>
              <p:grpSpPr bwMode="auto">
                <a:xfrm>
                  <a:off x="3581" y="4842"/>
                  <a:ext cx="315" cy="144"/>
                  <a:chOff x="3581" y="4842"/>
                  <a:chExt cx="315" cy="144"/>
                </a:xfrm>
              </p:grpSpPr>
              <p:sp>
                <p:nvSpPr>
                  <p:cNvPr id="9635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842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20x10</a:t>
                    </a:r>
                    <a:endParaRPr lang="en-US"/>
                  </a:p>
                </p:txBody>
              </p:sp>
              <p:sp>
                <p:nvSpPr>
                  <p:cNvPr id="96546" name="Rectangle 29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842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51" name="Group 293"/>
                <p:cNvGrpSpPr>
                  <a:grpSpLocks/>
                </p:cNvGrpSpPr>
                <p:nvPr/>
              </p:nvGrpSpPr>
              <p:grpSpPr bwMode="auto">
                <a:xfrm>
                  <a:off x="3896" y="4842"/>
                  <a:ext cx="491" cy="144"/>
                  <a:chOff x="3896" y="4842"/>
                  <a:chExt cx="491" cy="144"/>
                </a:xfrm>
              </p:grpSpPr>
              <p:sp>
                <p:nvSpPr>
                  <p:cNvPr id="96354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842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6548" name="Rectangle 29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842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53" name="Group 295"/>
                <p:cNvGrpSpPr>
                  <a:grpSpLocks/>
                </p:cNvGrpSpPr>
                <p:nvPr/>
              </p:nvGrpSpPr>
              <p:grpSpPr bwMode="auto">
                <a:xfrm>
                  <a:off x="0" y="4986"/>
                  <a:ext cx="421" cy="144"/>
                  <a:chOff x="0" y="4986"/>
                  <a:chExt cx="421" cy="144"/>
                </a:xfrm>
              </p:grpSpPr>
              <p:sp>
                <p:nvSpPr>
                  <p:cNvPr id="96355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986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034.5547</a:t>
                    </a:r>
                    <a:endParaRPr lang="en-US"/>
                  </a:p>
                </p:txBody>
              </p:sp>
              <p:sp>
                <p:nvSpPr>
                  <p:cNvPr id="96550" name="Rectangle 29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986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55" name="Group 297"/>
                <p:cNvGrpSpPr>
                  <a:grpSpLocks/>
                </p:cNvGrpSpPr>
                <p:nvPr/>
              </p:nvGrpSpPr>
              <p:grpSpPr bwMode="auto">
                <a:xfrm>
                  <a:off x="421" y="4986"/>
                  <a:ext cx="2458" cy="144"/>
                  <a:chOff x="421" y="4986"/>
                  <a:chExt cx="2458" cy="144"/>
                </a:xfrm>
              </p:grpSpPr>
              <p:sp>
                <p:nvSpPr>
                  <p:cNvPr id="96356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986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HPTLC aluminium sheets silica gel 60 (without F)</a:t>
                    </a:r>
                    <a:endParaRPr lang="en-US"/>
                  </a:p>
                </p:txBody>
              </p:sp>
              <p:sp>
                <p:nvSpPr>
                  <p:cNvPr id="96552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986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57" name="Group 299"/>
                <p:cNvGrpSpPr>
                  <a:grpSpLocks/>
                </p:cNvGrpSpPr>
                <p:nvPr/>
              </p:nvGrpSpPr>
              <p:grpSpPr bwMode="auto">
                <a:xfrm>
                  <a:off x="2879" y="4986"/>
                  <a:ext cx="702" cy="144"/>
                  <a:chOff x="2879" y="4986"/>
                  <a:chExt cx="702" cy="144"/>
                </a:xfrm>
              </p:grpSpPr>
              <p:sp>
                <p:nvSpPr>
                  <p:cNvPr id="96357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986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6554" name="Rectangle 29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986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59" name="Group 301"/>
                <p:cNvGrpSpPr>
                  <a:grpSpLocks/>
                </p:cNvGrpSpPr>
                <p:nvPr/>
              </p:nvGrpSpPr>
              <p:grpSpPr bwMode="auto">
                <a:xfrm>
                  <a:off x="3581" y="4986"/>
                  <a:ext cx="315" cy="144"/>
                  <a:chOff x="3581" y="4986"/>
                  <a:chExt cx="315" cy="144"/>
                </a:xfrm>
              </p:grpSpPr>
              <p:sp>
                <p:nvSpPr>
                  <p:cNvPr id="96358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986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20x20</a:t>
                    </a:r>
                    <a:endParaRPr lang="en-US"/>
                  </a:p>
                </p:txBody>
              </p:sp>
              <p:sp>
                <p:nvSpPr>
                  <p:cNvPr id="96556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986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560" name="Group 303"/>
                <p:cNvGrpSpPr>
                  <a:grpSpLocks/>
                </p:cNvGrpSpPr>
                <p:nvPr/>
              </p:nvGrpSpPr>
              <p:grpSpPr bwMode="auto">
                <a:xfrm>
                  <a:off x="3896" y="4986"/>
                  <a:ext cx="491" cy="144"/>
                  <a:chOff x="3896" y="4986"/>
                  <a:chExt cx="491" cy="144"/>
                </a:xfrm>
              </p:grpSpPr>
              <p:sp>
                <p:nvSpPr>
                  <p:cNvPr id="96359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986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6558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986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6561" name="Rectangle 305"/>
              <p:cNvSpPr>
                <a:spLocks noChangeArrowheads="1"/>
              </p:cNvSpPr>
              <p:nvPr/>
            </p:nvSpPr>
            <p:spPr bwMode="auto">
              <a:xfrm>
                <a:off x="-3" y="2247"/>
                <a:ext cx="4393" cy="2886"/>
              </a:xfrm>
              <a:prstGeom prst="rect">
                <a:avLst/>
              </a:prstGeom>
              <a:noFill/>
              <a:ln w="9525">
                <a:solidFill>
                  <a:srgbClr val="CCCC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MERCK Precoated Layers for (Conventional) TLC</a:t>
            </a:r>
            <a:r>
              <a:rPr lang="en-US">
                <a:cs typeface="Times New Roman" pitchFamily="18" charset="0"/>
              </a:rPr>
              <a:t>.</a:t>
            </a:r>
            <a:br>
              <a:rPr lang="en-US">
                <a:cs typeface="Times New Roman" pitchFamily="18" charset="0"/>
              </a:rPr>
            </a:br>
            <a:endParaRPr lang="en-US">
              <a:cs typeface="Times New Roman" pitchFamily="18" charset="0"/>
            </a:endParaRPr>
          </a:p>
        </p:txBody>
      </p:sp>
      <p:grpSp>
        <p:nvGrpSpPr>
          <p:cNvPr id="2" name="Group 307"/>
          <p:cNvGrpSpPr>
            <a:grpSpLocks/>
          </p:cNvGrpSpPr>
          <p:nvPr/>
        </p:nvGrpSpPr>
        <p:grpSpPr bwMode="auto">
          <a:xfrm>
            <a:off x="762000" y="1181100"/>
            <a:ext cx="7297738" cy="4495800"/>
            <a:chOff x="-3" y="2247"/>
            <a:chExt cx="4393" cy="2972"/>
          </a:xfrm>
        </p:grpSpPr>
        <p:sp>
          <p:nvSpPr>
            <p:cNvPr id="97283" name="Rectangle 3"/>
            <p:cNvSpPr>
              <a:spLocks noChangeArrowheads="1"/>
            </p:cNvSpPr>
            <p:nvPr/>
          </p:nvSpPr>
          <p:spPr bwMode="auto">
            <a:xfrm>
              <a:off x="0" y="2250"/>
              <a:ext cx="4388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306"/>
            <p:cNvGrpSpPr>
              <a:grpSpLocks/>
            </p:cNvGrpSpPr>
            <p:nvPr/>
          </p:nvGrpSpPr>
          <p:grpSpPr bwMode="auto">
            <a:xfrm>
              <a:off x="-3" y="2247"/>
              <a:ext cx="4393" cy="2972"/>
              <a:chOff x="-3" y="2247"/>
              <a:chExt cx="4393" cy="2972"/>
            </a:xfrm>
          </p:grpSpPr>
          <p:grpSp>
            <p:nvGrpSpPr>
              <p:cNvPr id="4" name="Group 304"/>
              <p:cNvGrpSpPr>
                <a:grpSpLocks/>
              </p:cNvGrpSpPr>
              <p:nvPr/>
            </p:nvGrpSpPr>
            <p:grpSpPr bwMode="auto">
              <a:xfrm>
                <a:off x="0" y="2250"/>
                <a:ext cx="4387" cy="2966"/>
                <a:chOff x="0" y="2250"/>
                <a:chExt cx="4387" cy="2966"/>
              </a:xfrm>
            </p:grpSpPr>
            <p:grpSp>
              <p:nvGrpSpPr>
                <p:cNvPr id="5" name="Group 105"/>
                <p:cNvGrpSpPr>
                  <a:grpSpLocks/>
                </p:cNvGrpSpPr>
                <p:nvPr/>
              </p:nvGrpSpPr>
              <p:grpSpPr bwMode="auto">
                <a:xfrm>
                  <a:off x="0" y="2250"/>
                  <a:ext cx="421" cy="144"/>
                  <a:chOff x="0" y="2250"/>
                  <a:chExt cx="421" cy="144"/>
                </a:xfrm>
              </p:grpSpPr>
              <p:sp>
                <p:nvSpPr>
                  <p:cNvPr id="97284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250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034.5713</a:t>
                    </a:r>
                    <a:endParaRPr lang="en-US"/>
                  </a:p>
                </p:txBody>
              </p:sp>
              <p:sp>
                <p:nvSpPr>
                  <p:cNvPr id="97384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250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07"/>
                <p:cNvGrpSpPr>
                  <a:grpSpLocks/>
                </p:cNvGrpSpPr>
                <p:nvPr/>
              </p:nvGrpSpPr>
              <p:grpSpPr bwMode="auto">
                <a:xfrm>
                  <a:off x="421" y="2250"/>
                  <a:ext cx="2458" cy="144"/>
                  <a:chOff x="421" y="2250"/>
                  <a:chExt cx="2458" cy="144"/>
                </a:xfrm>
              </p:grpSpPr>
              <p:sp>
                <p:nvSpPr>
                  <p:cNvPr id="97285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250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plates aluminium oxide   60 F 254</a:t>
                    </a:r>
                    <a:endParaRPr lang="en-US"/>
                  </a:p>
                </p:txBody>
              </p:sp>
              <p:sp>
                <p:nvSpPr>
                  <p:cNvPr id="97386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250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109"/>
                <p:cNvGrpSpPr>
                  <a:grpSpLocks/>
                </p:cNvGrpSpPr>
                <p:nvPr/>
              </p:nvGrpSpPr>
              <p:grpSpPr bwMode="auto">
                <a:xfrm>
                  <a:off x="2879" y="2250"/>
                  <a:ext cx="702" cy="144"/>
                  <a:chOff x="2879" y="2250"/>
                  <a:chExt cx="702" cy="144"/>
                </a:xfrm>
              </p:grpSpPr>
              <p:sp>
                <p:nvSpPr>
                  <p:cNvPr id="97286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250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250</a:t>
                    </a:r>
                    <a:endParaRPr lang="en-US"/>
                  </a:p>
                </p:txBody>
              </p:sp>
              <p:sp>
                <p:nvSpPr>
                  <p:cNvPr id="97388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250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111"/>
                <p:cNvGrpSpPr>
                  <a:grpSpLocks/>
                </p:cNvGrpSpPr>
                <p:nvPr/>
              </p:nvGrpSpPr>
              <p:grpSpPr bwMode="auto">
                <a:xfrm>
                  <a:off x="3581" y="2250"/>
                  <a:ext cx="315" cy="144"/>
                  <a:chOff x="3581" y="2250"/>
                  <a:chExt cx="315" cy="144"/>
                </a:xfrm>
              </p:grpSpPr>
              <p:sp>
                <p:nvSpPr>
                  <p:cNvPr id="97287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250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20x20</a:t>
                    </a:r>
                    <a:endParaRPr lang="en-US"/>
                  </a:p>
                </p:txBody>
              </p:sp>
              <p:sp>
                <p:nvSpPr>
                  <p:cNvPr id="97390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250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113"/>
                <p:cNvGrpSpPr>
                  <a:grpSpLocks/>
                </p:cNvGrpSpPr>
                <p:nvPr/>
              </p:nvGrpSpPr>
              <p:grpSpPr bwMode="auto">
                <a:xfrm>
                  <a:off x="3896" y="2250"/>
                  <a:ext cx="491" cy="144"/>
                  <a:chOff x="3896" y="2250"/>
                  <a:chExt cx="491" cy="144"/>
                </a:xfrm>
              </p:grpSpPr>
              <p:sp>
                <p:nvSpPr>
                  <p:cNvPr id="9728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250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7392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250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115"/>
                <p:cNvGrpSpPr>
                  <a:grpSpLocks/>
                </p:cNvGrpSpPr>
                <p:nvPr/>
              </p:nvGrpSpPr>
              <p:grpSpPr bwMode="auto">
                <a:xfrm>
                  <a:off x="0" y="2394"/>
                  <a:ext cx="421" cy="144"/>
                  <a:chOff x="0" y="2394"/>
                  <a:chExt cx="421" cy="144"/>
                </a:xfrm>
              </p:grpSpPr>
              <p:sp>
                <p:nvSpPr>
                  <p:cNvPr id="9728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394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034.5718</a:t>
                    </a:r>
                    <a:endParaRPr lang="en-US"/>
                  </a:p>
                </p:txBody>
              </p:sp>
              <p:sp>
                <p:nvSpPr>
                  <p:cNvPr id="97394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394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117"/>
                <p:cNvGrpSpPr>
                  <a:grpSpLocks/>
                </p:cNvGrpSpPr>
                <p:nvPr/>
              </p:nvGrpSpPr>
              <p:grpSpPr bwMode="auto">
                <a:xfrm>
                  <a:off x="421" y="2394"/>
                  <a:ext cx="2458" cy="144"/>
                  <a:chOff x="421" y="2394"/>
                  <a:chExt cx="2458" cy="144"/>
                </a:xfrm>
              </p:grpSpPr>
              <p:sp>
                <p:nvSpPr>
                  <p:cNvPr id="9729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394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plates cellulose F</a:t>
                    </a:r>
                    <a:endParaRPr lang="en-US"/>
                  </a:p>
                </p:txBody>
              </p:sp>
              <p:sp>
                <p:nvSpPr>
                  <p:cNvPr id="97396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394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119"/>
                <p:cNvGrpSpPr>
                  <a:grpSpLocks/>
                </p:cNvGrpSpPr>
                <p:nvPr/>
              </p:nvGrpSpPr>
              <p:grpSpPr bwMode="auto">
                <a:xfrm>
                  <a:off x="2879" y="2394"/>
                  <a:ext cx="702" cy="144"/>
                  <a:chOff x="2879" y="2394"/>
                  <a:chExt cx="702" cy="144"/>
                </a:xfrm>
              </p:grpSpPr>
              <p:sp>
                <p:nvSpPr>
                  <p:cNvPr id="9729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394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100</a:t>
                    </a:r>
                    <a:endParaRPr lang="en-US"/>
                  </a:p>
                </p:txBody>
              </p:sp>
              <p:sp>
                <p:nvSpPr>
                  <p:cNvPr id="97398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394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121"/>
                <p:cNvGrpSpPr>
                  <a:grpSpLocks/>
                </p:cNvGrpSpPr>
                <p:nvPr/>
              </p:nvGrpSpPr>
              <p:grpSpPr bwMode="auto">
                <a:xfrm>
                  <a:off x="3581" y="2394"/>
                  <a:ext cx="315" cy="144"/>
                  <a:chOff x="3581" y="2394"/>
                  <a:chExt cx="315" cy="144"/>
                </a:xfrm>
              </p:grpSpPr>
              <p:sp>
                <p:nvSpPr>
                  <p:cNvPr id="9729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394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20x20</a:t>
                    </a:r>
                    <a:endParaRPr lang="en-US"/>
                  </a:p>
                </p:txBody>
              </p:sp>
              <p:sp>
                <p:nvSpPr>
                  <p:cNvPr id="97400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394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123"/>
                <p:cNvGrpSpPr>
                  <a:grpSpLocks/>
                </p:cNvGrpSpPr>
                <p:nvPr/>
              </p:nvGrpSpPr>
              <p:grpSpPr bwMode="auto">
                <a:xfrm>
                  <a:off x="3896" y="2394"/>
                  <a:ext cx="491" cy="144"/>
                  <a:chOff x="3896" y="2394"/>
                  <a:chExt cx="491" cy="144"/>
                </a:xfrm>
              </p:grpSpPr>
              <p:sp>
                <p:nvSpPr>
                  <p:cNvPr id="9729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394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7402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394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125"/>
                <p:cNvGrpSpPr>
                  <a:grpSpLocks/>
                </p:cNvGrpSpPr>
                <p:nvPr/>
              </p:nvGrpSpPr>
              <p:grpSpPr bwMode="auto">
                <a:xfrm>
                  <a:off x="0" y="2538"/>
                  <a:ext cx="421" cy="144"/>
                  <a:chOff x="0" y="2538"/>
                  <a:chExt cx="421" cy="144"/>
                </a:xfrm>
              </p:grpSpPr>
              <p:sp>
                <p:nvSpPr>
                  <p:cNvPr id="9729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38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034.5716</a:t>
                    </a:r>
                    <a:endParaRPr lang="en-US"/>
                  </a:p>
                </p:txBody>
              </p:sp>
              <p:sp>
                <p:nvSpPr>
                  <p:cNvPr id="97404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38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127"/>
                <p:cNvGrpSpPr>
                  <a:grpSpLocks/>
                </p:cNvGrpSpPr>
                <p:nvPr/>
              </p:nvGrpSpPr>
              <p:grpSpPr bwMode="auto">
                <a:xfrm>
                  <a:off x="421" y="2538"/>
                  <a:ext cx="2458" cy="144"/>
                  <a:chOff x="421" y="2538"/>
                  <a:chExt cx="2458" cy="144"/>
                </a:xfrm>
              </p:grpSpPr>
              <p:sp>
                <p:nvSpPr>
                  <p:cNvPr id="9729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538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plates cellulose (without F)</a:t>
                    </a:r>
                    <a:endParaRPr lang="en-US"/>
                  </a:p>
                </p:txBody>
              </p:sp>
              <p:sp>
                <p:nvSpPr>
                  <p:cNvPr id="97406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538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129"/>
                <p:cNvGrpSpPr>
                  <a:grpSpLocks/>
                </p:cNvGrpSpPr>
                <p:nvPr/>
              </p:nvGrpSpPr>
              <p:grpSpPr bwMode="auto">
                <a:xfrm>
                  <a:off x="2879" y="2538"/>
                  <a:ext cx="702" cy="144"/>
                  <a:chOff x="2879" y="2538"/>
                  <a:chExt cx="702" cy="144"/>
                </a:xfrm>
              </p:grpSpPr>
              <p:sp>
                <p:nvSpPr>
                  <p:cNvPr id="9729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538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100</a:t>
                    </a:r>
                    <a:endParaRPr lang="en-US"/>
                  </a:p>
                </p:txBody>
              </p:sp>
              <p:sp>
                <p:nvSpPr>
                  <p:cNvPr id="97408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538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131"/>
                <p:cNvGrpSpPr>
                  <a:grpSpLocks/>
                </p:cNvGrpSpPr>
                <p:nvPr/>
              </p:nvGrpSpPr>
              <p:grpSpPr bwMode="auto">
                <a:xfrm>
                  <a:off x="3581" y="2538"/>
                  <a:ext cx="315" cy="144"/>
                  <a:chOff x="3581" y="2538"/>
                  <a:chExt cx="315" cy="144"/>
                </a:xfrm>
              </p:grpSpPr>
              <p:sp>
                <p:nvSpPr>
                  <p:cNvPr id="9729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538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20x20</a:t>
                    </a:r>
                    <a:endParaRPr lang="en-US"/>
                  </a:p>
                </p:txBody>
              </p:sp>
              <p:sp>
                <p:nvSpPr>
                  <p:cNvPr id="97410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538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133"/>
                <p:cNvGrpSpPr>
                  <a:grpSpLocks/>
                </p:cNvGrpSpPr>
                <p:nvPr/>
              </p:nvGrpSpPr>
              <p:grpSpPr bwMode="auto">
                <a:xfrm>
                  <a:off x="3896" y="2538"/>
                  <a:ext cx="491" cy="144"/>
                  <a:chOff x="3896" y="2538"/>
                  <a:chExt cx="491" cy="144"/>
                </a:xfrm>
              </p:grpSpPr>
              <p:sp>
                <p:nvSpPr>
                  <p:cNvPr id="9729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538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7412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538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135"/>
                <p:cNvGrpSpPr>
                  <a:grpSpLocks/>
                </p:cNvGrpSpPr>
                <p:nvPr/>
              </p:nvGrpSpPr>
              <p:grpSpPr bwMode="auto">
                <a:xfrm>
                  <a:off x="0" y="2682"/>
                  <a:ext cx="421" cy="144"/>
                  <a:chOff x="0" y="2682"/>
                  <a:chExt cx="421" cy="144"/>
                </a:xfrm>
              </p:grpSpPr>
              <p:sp>
                <p:nvSpPr>
                  <p:cNvPr id="9729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682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034.5552</a:t>
                    </a:r>
                    <a:endParaRPr lang="en-US"/>
                  </a:p>
                </p:txBody>
              </p:sp>
              <p:sp>
                <p:nvSpPr>
                  <p:cNvPr id="97414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682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137"/>
                <p:cNvGrpSpPr>
                  <a:grpSpLocks/>
                </p:cNvGrpSpPr>
                <p:nvPr/>
              </p:nvGrpSpPr>
              <p:grpSpPr bwMode="auto">
                <a:xfrm>
                  <a:off x="421" y="2682"/>
                  <a:ext cx="2458" cy="144"/>
                  <a:chOff x="421" y="2682"/>
                  <a:chExt cx="2458" cy="144"/>
                </a:xfrm>
              </p:grpSpPr>
              <p:sp>
                <p:nvSpPr>
                  <p:cNvPr id="9730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682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aluminium sheets cellulose (without F)</a:t>
                    </a:r>
                    <a:endParaRPr lang="en-US"/>
                  </a:p>
                </p:txBody>
              </p:sp>
              <p:sp>
                <p:nvSpPr>
                  <p:cNvPr id="97416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682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139"/>
                <p:cNvGrpSpPr>
                  <a:grpSpLocks/>
                </p:cNvGrpSpPr>
                <p:nvPr/>
              </p:nvGrpSpPr>
              <p:grpSpPr bwMode="auto">
                <a:xfrm>
                  <a:off x="2879" y="2682"/>
                  <a:ext cx="702" cy="144"/>
                  <a:chOff x="2879" y="2682"/>
                  <a:chExt cx="702" cy="144"/>
                </a:xfrm>
              </p:grpSpPr>
              <p:sp>
                <p:nvSpPr>
                  <p:cNvPr id="9730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682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100</a:t>
                    </a:r>
                    <a:endParaRPr lang="en-US"/>
                  </a:p>
                </p:txBody>
              </p:sp>
              <p:sp>
                <p:nvSpPr>
                  <p:cNvPr id="97418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682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141"/>
                <p:cNvGrpSpPr>
                  <a:grpSpLocks/>
                </p:cNvGrpSpPr>
                <p:nvPr/>
              </p:nvGrpSpPr>
              <p:grpSpPr bwMode="auto">
                <a:xfrm>
                  <a:off x="3581" y="2682"/>
                  <a:ext cx="315" cy="144"/>
                  <a:chOff x="3581" y="2682"/>
                  <a:chExt cx="315" cy="144"/>
                </a:xfrm>
              </p:grpSpPr>
              <p:sp>
                <p:nvSpPr>
                  <p:cNvPr id="97302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682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20x20</a:t>
                    </a:r>
                    <a:endParaRPr lang="en-US"/>
                  </a:p>
                </p:txBody>
              </p:sp>
              <p:sp>
                <p:nvSpPr>
                  <p:cNvPr id="97420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682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143"/>
                <p:cNvGrpSpPr>
                  <a:grpSpLocks/>
                </p:cNvGrpSpPr>
                <p:nvPr/>
              </p:nvGrpSpPr>
              <p:grpSpPr bwMode="auto">
                <a:xfrm>
                  <a:off x="3896" y="2682"/>
                  <a:ext cx="491" cy="144"/>
                  <a:chOff x="3896" y="2682"/>
                  <a:chExt cx="491" cy="144"/>
                </a:xfrm>
              </p:grpSpPr>
              <p:sp>
                <p:nvSpPr>
                  <p:cNvPr id="9730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682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7422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682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145"/>
                <p:cNvGrpSpPr>
                  <a:grpSpLocks/>
                </p:cNvGrpSpPr>
                <p:nvPr/>
              </p:nvGrpSpPr>
              <p:grpSpPr bwMode="auto">
                <a:xfrm>
                  <a:off x="0" y="2826"/>
                  <a:ext cx="421" cy="144"/>
                  <a:chOff x="0" y="2826"/>
                  <a:chExt cx="421" cy="144"/>
                </a:xfrm>
              </p:grpSpPr>
              <p:sp>
                <p:nvSpPr>
                  <p:cNvPr id="9730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26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034.5724</a:t>
                    </a:r>
                    <a:endParaRPr lang="en-US"/>
                  </a:p>
                </p:txBody>
              </p:sp>
              <p:sp>
                <p:nvSpPr>
                  <p:cNvPr id="97424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26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147"/>
                <p:cNvGrpSpPr>
                  <a:grpSpLocks/>
                </p:cNvGrpSpPr>
                <p:nvPr/>
              </p:nvGrpSpPr>
              <p:grpSpPr bwMode="auto">
                <a:xfrm>
                  <a:off x="421" y="2826"/>
                  <a:ext cx="2458" cy="144"/>
                  <a:chOff x="421" y="2826"/>
                  <a:chExt cx="2458" cy="144"/>
                </a:xfrm>
              </p:grpSpPr>
              <p:sp>
                <p:nvSpPr>
                  <p:cNvPr id="97305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826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plates silica gel (without F)</a:t>
                    </a:r>
                    <a:endParaRPr lang="en-US"/>
                  </a:p>
                </p:txBody>
              </p:sp>
              <p:sp>
                <p:nvSpPr>
                  <p:cNvPr id="97426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826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49"/>
                <p:cNvGrpSpPr>
                  <a:grpSpLocks/>
                </p:cNvGrpSpPr>
                <p:nvPr/>
              </p:nvGrpSpPr>
              <p:grpSpPr bwMode="auto">
                <a:xfrm>
                  <a:off x="2879" y="2826"/>
                  <a:ext cx="702" cy="144"/>
                  <a:chOff x="2879" y="2826"/>
                  <a:chExt cx="702" cy="144"/>
                </a:xfrm>
              </p:grpSpPr>
              <p:sp>
                <p:nvSpPr>
                  <p:cNvPr id="97306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826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250</a:t>
                    </a:r>
                    <a:endParaRPr lang="en-US"/>
                  </a:p>
                </p:txBody>
              </p:sp>
              <p:sp>
                <p:nvSpPr>
                  <p:cNvPr id="97428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826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151"/>
                <p:cNvGrpSpPr>
                  <a:grpSpLocks/>
                </p:cNvGrpSpPr>
                <p:nvPr/>
              </p:nvGrpSpPr>
              <p:grpSpPr bwMode="auto">
                <a:xfrm>
                  <a:off x="3581" y="2826"/>
                  <a:ext cx="315" cy="144"/>
                  <a:chOff x="3581" y="2826"/>
                  <a:chExt cx="315" cy="144"/>
                </a:xfrm>
              </p:grpSpPr>
              <p:sp>
                <p:nvSpPr>
                  <p:cNvPr id="973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826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5x20</a:t>
                    </a:r>
                    <a:endParaRPr lang="en-US"/>
                  </a:p>
                </p:txBody>
              </p:sp>
              <p:sp>
                <p:nvSpPr>
                  <p:cNvPr id="97430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826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153"/>
                <p:cNvGrpSpPr>
                  <a:grpSpLocks/>
                </p:cNvGrpSpPr>
                <p:nvPr/>
              </p:nvGrpSpPr>
              <p:grpSpPr bwMode="auto">
                <a:xfrm>
                  <a:off x="3896" y="2826"/>
                  <a:ext cx="491" cy="144"/>
                  <a:chOff x="3896" y="2826"/>
                  <a:chExt cx="491" cy="144"/>
                </a:xfrm>
              </p:grpSpPr>
              <p:sp>
                <p:nvSpPr>
                  <p:cNvPr id="973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826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100</a:t>
                    </a:r>
                    <a:endParaRPr lang="en-US"/>
                  </a:p>
                </p:txBody>
              </p:sp>
              <p:sp>
                <p:nvSpPr>
                  <p:cNvPr id="97432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826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155"/>
                <p:cNvGrpSpPr>
                  <a:grpSpLocks/>
                </p:cNvGrpSpPr>
                <p:nvPr/>
              </p:nvGrpSpPr>
              <p:grpSpPr bwMode="auto">
                <a:xfrm>
                  <a:off x="0" y="2970"/>
                  <a:ext cx="421" cy="144"/>
                  <a:chOff x="0" y="2970"/>
                  <a:chExt cx="421" cy="144"/>
                </a:xfrm>
              </p:grpSpPr>
              <p:sp>
                <p:nvSpPr>
                  <p:cNvPr id="973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970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034.5721</a:t>
                    </a:r>
                    <a:endParaRPr lang="en-US"/>
                  </a:p>
                </p:txBody>
              </p:sp>
              <p:sp>
                <p:nvSpPr>
                  <p:cNvPr id="97434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970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157"/>
                <p:cNvGrpSpPr>
                  <a:grpSpLocks/>
                </p:cNvGrpSpPr>
                <p:nvPr/>
              </p:nvGrpSpPr>
              <p:grpSpPr bwMode="auto">
                <a:xfrm>
                  <a:off x="421" y="2970"/>
                  <a:ext cx="2458" cy="144"/>
                  <a:chOff x="421" y="2970"/>
                  <a:chExt cx="2458" cy="144"/>
                </a:xfrm>
              </p:grpSpPr>
              <p:sp>
                <p:nvSpPr>
                  <p:cNvPr id="973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970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plates silica gel (without F)</a:t>
                    </a:r>
                    <a:endParaRPr lang="en-US"/>
                  </a:p>
                </p:txBody>
              </p:sp>
              <p:sp>
                <p:nvSpPr>
                  <p:cNvPr id="97436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970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280" name="Group 159"/>
                <p:cNvGrpSpPr>
                  <a:grpSpLocks/>
                </p:cNvGrpSpPr>
                <p:nvPr/>
              </p:nvGrpSpPr>
              <p:grpSpPr bwMode="auto">
                <a:xfrm>
                  <a:off x="2879" y="2970"/>
                  <a:ext cx="702" cy="144"/>
                  <a:chOff x="2879" y="2970"/>
                  <a:chExt cx="702" cy="144"/>
                </a:xfrm>
              </p:grpSpPr>
              <p:sp>
                <p:nvSpPr>
                  <p:cNvPr id="973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970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250</a:t>
                    </a:r>
                    <a:endParaRPr lang="en-US"/>
                  </a:p>
                </p:txBody>
              </p:sp>
              <p:sp>
                <p:nvSpPr>
                  <p:cNvPr id="97438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2970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281" name="Group 161"/>
                <p:cNvGrpSpPr>
                  <a:grpSpLocks/>
                </p:cNvGrpSpPr>
                <p:nvPr/>
              </p:nvGrpSpPr>
              <p:grpSpPr bwMode="auto">
                <a:xfrm>
                  <a:off x="3581" y="2970"/>
                  <a:ext cx="315" cy="144"/>
                  <a:chOff x="3581" y="2970"/>
                  <a:chExt cx="315" cy="144"/>
                </a:xfrm>
              </p:grpSpPr>
              <p:sp>
                <p:nvSpPr>
                  <p:cNvPr id="973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970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20x20</a:t>
                    </a:r>
                    <a:endParaRPr lang="en-US"/>
                  </a:p>
                </p:txBody>
              </p:sp>
              <p:sp>
                <p:nvSpPr>
                  <p:cNvPr id="97440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2970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85" name="Group 163"/>
                <p:cNvGrpSpPr>
                  <a:grpSpLocks/>
                </p:cNvGrpSpPr>
                <p:nvPr/>
              </p:nvGrpSpPr>
              <p:grpSpPr bwMode="auto">
                <a:xfrm>
                  <a:off x="3896" y="2970"/>
                  <a:ext cx="491" cy="144"/>
                  <a:chOff x="3896" y="2970"/>
                  <a:chExt cx="491" cy="144"/>
                </a:xfrm>
              </p:grpSpPr>
              <p:sp>
                <p:nvSpPr>
                  <p:cNvPr id="973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970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7442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2970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87" name="Group 165"/>
                <p:cNvGrpSpPr>
                  <a:grpSpLocks/>
                </p:cNvGrpSpPr>
                <p:nvPr/>
              </p:nvGrpSpPr>
              <p:grpSpPr bwMode="auto">
                <a:xfrm>
                  <a:off x="0" y="3114"/>
                  <a:ext cx="421" cy="144"/>
                  <a:chOff x="0" y="3114"/>
                  <a:chExt cx="421" cy="144"/>
                </a:xfrm>
              </p:grpSpPr>
              <p:sp>
                <p:nvSpPr>
                  <p:cNvPr id="97314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114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034.1844</a:t>
                    </a:r>
                    <a:endParaRPr lang="en-US"/>
                  </a:p>
                </p:txBody>
              </p:sp>
              <p:sp>
                <p:nvSpPr>
                  <p:cNvPr id="97444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114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89" name="Group 167"/>
                <p:cNvGrpSpPr>
                  <a:grpSpLocks/>
                </p:cNvGrpSpPr>
                <p:nvPr/>
              </p:nvGrpSpPr>
              <p:grpSpPr bwMode="auto">
                <a:xfrm>
                  <a:off x="421" y="3114"/>
                  <a:ext cx="2458" cy="144"/>
                  <a:chOff x="421" y="3114"/>
                  <a:chExt cx="2458" cy="144"/>
                </a:xfrm>
              </p:grpSpPr>
              <p:sp>
                <p:nvSpPr>
                  <p:cNvPr id="9731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114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plates silica gel (without F), concentration zone</a:t>
                    </a:r>
                    <a:endParaRPr lang="en-US"/>
                  </a:p>
                </p:txBody>
              </p:sp>
              <p:sp>
                <p:nvSpPr>
                  <p:cNvPr id="97446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114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91" name="Group 169"/>
                <p:cNvGrpSpPr>
                  <a:grpSpLocks/>
                </p:cNvGrpSpPr>
                <p:nvPr/>
              </p:nvGrpSpPr>
              <p:grpSpPr bwMode="auto">
                <a:xfrm>
                  <a:off x="2879" y="3114"/>
                  <a:ext cx="702" cy="144"/>
                  <a:chOff x="2879" y="3114"/>
                  <a:chExt cx="702" cy="144"/>
                </a:xfrm>
              </p:grpSpPr>
              <p:sp>
                <p:nvSpPr>
                  <p:cNvPr id="97316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114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250</a:t>
                    </a:r>
                    <a:endParaRPr lang="en-US"/>
                  </a:p>
                </p:txBody>
              </p:sp>
              <p:sp>
                <p:nvSpPr>
                  <p:cNvPr id="97448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114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93" name="Group 171"/>
                <p:cNvGrpSpPr>
                  <a:grpSpLocks/>
                </p:cNvGrpSpPr>
                <p:nvPr/>
              </p:nvGrpSpPr>
              <p:grpSpPr bwMode="auto">
                <a:xfrm>
                  <a:off x="3581" y="3114"/>
                  <a:ext cx="315" cy="144"/>
                  <a:chOff x="3581" y="3114"/>
                  <a:chExt cx="315" cy="144"/>
                </a:xfrm>
              </p:grpSpPr>
              <p:sp>
                <p:nvSpPr>
                  <p:cNvPr id="9731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114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10x20</a:t>
                    </a:r>
                    <a:endParaRPr lang="en-US"/>
                  </a:p>
                </p:txBody>
              </p:sp>
              <p:sp>
                <p:nvSpPr>
                  <p:cNvPr id="97450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114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95" name="Group 173"/>
                <p:cNvGrpSpPr>
                  <a:grpSpLocks/>
                </p:cNvGrpSpPr>
                <p:nvPr/>
              </p:nvGrpSpPr>
              <p:grpSpPr bwMode="auto">
                <a:xfrm>
                  <a:off x="3896" y="3114"/>
                  <a:ext cx="491" cy="144"/>
                  <a:chOff x="3896" y="3114"/>
                  <a:chExt cx="491" cy="144"/>
                </a:xfrm>
              </p:grpSpPr>
              <p:sp>
                <p:nvSpPr>
                  <p:cNvPr id="97318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114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7452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114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97" name="Group 175"/>
                <p:cNvGrpSpPr>
                  <a:grpSpLocks/>
                </p:cNvGrpSpPr>
                <p:nvPr/>
              </p:nvGrpSpPr>
              <p:grpSpPr bwMode="auto">
                <a:xfrm>
                  <a:off x="0" y="3258"/>
                  <a:ext cx="421" cy="144"/>
                  <a:chOff x="0" y="3258"/>
                  <a:chExt cx="421" cy="144"/>
                </a:xfrm>
              </p:grpSpPr>
              <p:sp>
                <p:nvSpPr>
                  <p:cNvPr id="9731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258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034.1845</a:t>
                    </a:r>
                    <a:endParaRPr lang="en-US"/>
                  </a:p>
                </p:txBody>
              </p:sp>
              <p:sp>
                <p:nvSpPr>
                  <p:cNvPr id="97454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258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99" name="Group 177"/>
                <p:cNvGrpSpPr>
                  <a:grpSpLocks/>
                </p:cNvGrpSpPr>
                <p:nvPr/>
              </p:nvGrpSpPr>
              <p:grpSpPr bwMode="auto">
                <a:xfrm>
                  <a:off x="421" y="3258"/>
                  <a:ext cx="2458" cy="144"/>
                  <a:chOff x="421" y="3258"/>
                  <a:chExt cx="2458" cy="144"/>
                </a:xfrm>
              </p:grpSpPr>
              <p:sp>
                <p:nvSpPr>
                  <p:cNvPr id="9732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258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plates silica gel (without F), concentration zone</a:t>
                    </a:r>
                    <a:endParaRPr lang="en-US"/>
                  </a:p>
                </p:txBody>
              </p:sp>
              <p:sp>
                <p:nvSpPr>
                  <p:cNvPr id="97456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258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01" name="Group 179"/>
                <p:cNvGrpSpPr>
                  <a:grpSpLocks/>
                </p:cNvGrpSpPr>
                <p:nvPr/>
              </p:nvGrpSpPr>
              <p:grpSpPr bwMode="auto">
                <a:xfrm>
                  <a:off x="2879" y="3258"/>
                  <a:ext cx="702" cy="144"/>
                  <a:chOff x="2879" y="3258"/>
                  <a:chExt cx="702" cy="144"/>
                </a:xfrm>
              </p:grpSpPr>
              <p:sp>
                <p:nvSpPr>
                  <p:cNvPr id="9732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258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250</a:t>
                    </a:r>
                    <a:endParaRPr lang="en-US"/>
                  </a:p>
                </p:txBody>
              </p:sp>
              <p:sp>
                <p:nvSpPr>
                  <p:cNvPr id="97458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258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03" name="Group 181"/>
                <p:cNvGrpSpPr>
                  <a:grpSpLocks/>
                </p:cNvGrpSpPr>
                <p:nvPr/>
              </p:nvGrpSpPr>
              <p:grpSpPr bwMode="auto">
                <a:xfrm>
                  <a:off x="3581" y="3258"/>
                  <a:ext cx="315" cy="144"/>
                  <a:chOff x="3581" y="3258"/>
                  <a:chExt cx="315" cy="144"/>
                </a:xfrm>
              </p:grpSpPr>
              <p:sp>
                <p:nvSpPr>
                  <p:cNvPr id="97322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258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20x20</a:t>
                    </a:r>
                    <a:endParaRPr lang="en-US"/>
                  </a:p>
                </p:txBody>
              </p:sp>
              <p:sp>
                <p:nvSpPr>
                  <p:cNvPr id="97460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258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05" name="Group 183"/>
                <p:cNvGrpSpPr>
                  <a:grpSpLocks/>
                </p:cNvGrpSpPr>
                <p:nvPr/>
              </p:nvGrpSpPr>
              <p:grpSpPr bwMode="auto">
                <a:xfrm>
                  <a:off x="3896" y="3258"/>
                  <a:ext cx="491" cy="144"/>
                  <a:chOff x="3896" y="3258"/>
                  <a:chExt cx="491" cy="144"/>
                </a:xfrm>
              </p:grpSpPr>
              <p:sp>
                <p:nvSpPr>
                  <p:cNvPr id="97323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258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7462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258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07" name="Group 185"/>
                <p:cNvGrpSpPr>
                  <a:grpSpLocks/>
                </p:cNvGrpSpPr>
                <p:nvPr/>
              </p:nvGrpSpPr>
              <p:grpSpPr bwMode="auto">
                <a:xfrm>
                  <a:off x="0" y="3402"/>
                  <a:ext cx="421" cy="144"/>
                  <a:chOff x="0" y="3402"/>
                  <a:chExt cx="421" cy="144"/>
                </a:xfrm>
              </p:grpSpPr>
              <p:sp>
                <p:nvSpPr>
                  <p:cNvPr id="97324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402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034.5729</a:t>
                    </a:r>
                    <a:endParaRPr lang="en-US"/>
                  </a:p>
                </p:txBody>
              </p:sp>
              <p:sp>
                <p:nvSpPr>
                  <p:cNvPr id="97464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402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09" name="Group 187"/>
                <p:cNvGrpSpPr>
                  <a:grpSpLocks/>
                </p:cNvGrpSpPr>
                <p:nvPr/>
              </p:nvGrpSpPr>
              <p:grpSpPr bwMode="auto">
                <a:xfrm>
                  <a:off x="421" y="3402"/>
                  <a:ext cx="2458" cy="144"/>
                  <a:chOff x="421" y="3402"/>
                  <a:chExt cx="2458" cy="144"/>
                </a:xfrm>
              </p:grpSpPr>
              <p:sp>
                <p:nvSpPr>
                  <p:cNvPr id="97325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402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plates silica gel 60 F 254</a:t>
                    </a:r>
                    <a:endParaRPr lang="en-US"/>
                  </a:p>
                </p:txBody>
              </p:sp>
              <p:sp>
                <p:nvSpPr>
                  <p:cNvPr id="97466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402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11" name="Group 189"/>
                <p:cNvGrpSpPr>
                  <a:grpSpLocks/>
                </p:cNvGrpSpPr>
                <p:nvPr/>
              </p:nvGrpSpPr>
              <p:grpSpPr bwMode="auto">
                <a:xfrm>
                  <a:off x="2879" y="3402"/>
                  <a:ext cx="702" cy="144"/>
                  <a:chOff x="2879" y="3402"/>
                  <a:chExt cx="702" cy="144"/>
                </a:xfrm>
              </p:grpSpPr>
              <p:sp>
                <p:nvSpPr>
                  <p:cNvPr id="97326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402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250</a:t>
                    </a:r>
                    <a:endParaRPr lang="en-US"/>
                  </a:p>
                </p:txBody>
              </p:sp>
              <p:sp>
                <p:nvSpPr>
                  <p:cNvPr id="97468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402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13" name="Group 191"/>
                <p:cNvGrpSpPr>
                  <a:grpSpLocks/>
                </p:cNvGrpSpPr>
                <p:nvPr/>
              </p:nvGrpSpPr>
              <p:grpSpPr bwMode="auto">
                <a:xfrm>
                  <a:off x="3581" y="3402"/>
                  <a:ext cx="315" cy="144"/>
                  <a:chOff x="3581" y="3402"/>
                  <a:chExt cx="315" cy="144"/>
                </a:xfrm>
              </p:grpSpPr>
              <p:sp>
                <p:nvSpPr>
                  <p:cNvPr id="97327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402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10x20</a:t>
                    </a:r>
                    <a:endParaRPr lang="en-US"/>
                  </a:p>
                </p:txBody>
              </p:sp>
              <p:sp>
                <p:nvSpPr>
                  <p:cNvPr id="97470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402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15" name="Group 193"/>
                <p:cNvGrpSpPr>
                  <a:grpSpLocks/>
                </p:cNvGrpSpPr>
                <p:nvPr/>
              </p:nvGrpSpPr>
              <p:grpSpPr bwMode="auto">
                <a:xfrm>
                  <a:off x="3896" y="3402"/>
                  <a:ext cx="491" cy="144"/>
                  <a:chOff x="3896" y="3402"/>
                  <a:chExt cx="491" cy="144"/>
                </a:xfrm>
              </p:grpSpPr>
              <p:sp>
                <p:nvSpPr>
                  <p:cNvPr id="97328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402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</a:t>
                    </a:r>
                    <a:endParaRPr lang="en-US"/>
                  </a:p>
                </p:txBody>
              </p:sp>
              <p:sp>
                <p:nvSpPr>
                  <p:cNvPr id="97472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402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17" name="Group 195"/>
                <p:cNvGrpSpPr>
                  <a:grpSpLocks/>
                </p:cNvGrpSpPr>
                <p:nvPr/>
              </p:nvGrpSpPr>
              <p:grpSpPr bwMode="auto">
                <a:xfrm>
                  <a:off x="0" y="3546"/>
                  <a:ext cx="421" cy="144"/>
                  <a:chOff x="0" y="3546"/>
                  <a:chExt cx="421" cy="144"/>
                </a:xfrm>
              </p:grpSpPr>
              <p:sp>
                <p:nvSpPr>
                  <p:cNvPr id="97329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546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034.5715</a:t>
                    </a:r>
                    <a:endParaRPr lang="en-US"/>
                  </a:p>
                </p:txBody>
              </p:sp>
              <p:sp>
                <p:nvSpPr>
                  <p:cNvPr id="97474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546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19" name="Group 197"/>
                <p:cNvGrpSpPr>
                  <a:grpSpLocks/>
                </p:cNvGrpSpPr>
                <p:nvPr/>
              </p:nvGrpSpPr>
              <p:grpSpPr bwMode="auto">
                <a:xfrm>
                  <a:off x="421" y="3546"/>
                  <a:ext cx="2458" cy="144"/>
                  <a:chOff x="421" y="3546"/>
                  <a:chExt cx="2458" cy="144"/>
                </a:xfrm>
              </p:grpSpPr>
              <p:sp>
                <p:nvSpPr>
                  <p:cNvPr id="97330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546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plates silica gel 60 F 254</a:t>
                    </a:r>
                    <a:endParaRPr lang="en-US"/>
                  </a:p>
                </p:txBody>
              </p:sp>
              <p:sp>
                <p:nvSpPr>
                  <p:cNvPr id="97476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546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21" name="Group 199"/>
                <p:cNvGrpSpPr>
                  <a:grpSpLocks/>
                </p:cNvGrpSpPr>
                <p:nvPr/>
              </p:nvGrpSpPr>
              <p:grpSpPr bwMode="auto">
                <a:xfrm>
                  <a:off x="2879" y="3546"/>
                  <a:ext cx="702" cy="144"/>
                  <a:chOff x="2879" y="3546"/>
                  <a:chExt cx="702" cy="144"/>
                </a:xfrm>
              </p:grpSpPr>
              <p:sp>
                <p:nvSpPr>
                  <p:cNvPr id="97331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546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250</a:t>
                    </a:r>
                    <a:endParaRPr lang="en-US"/>
                  </a:p>
                </p:txBody>
              </p:sp>
              <p:sp>
                <p:nvSpPr>
                  <p:cNvPr id="97478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546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23" name="Group 201"/>
                <p:cNvGrpSpPr>
                  <a:grpSpLocks/>
                </p:cNvGrpSpPr>
                <p:nvPr/>
              </p:nvGrpSpPr>
              <p:grpSpPr bwMode="auto">
                <a:xfrm>
                  <a:off x="3581" y="3546"/>
                  <a:ext cx="315" cy="144"/>
                  <a:chOff x="3581" y="3546"/>
                  <a:chExt cx="315" cy="144"/>
                </a:xfrm>
              </p:grpSpPr>
              <p:sp>
                <p:nvSpPr>
                  <p:cNvPr id="97332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546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20x20</a:t>
                    </a:r>
                    <a:endParaRPr lang="en-US"/>
                  </a:p>
                </p:txBody>
              </p:sp>
              <p:sp>
                <p:nvSpPr>
                  <p:cNvPr id="97480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546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25" name="Group 203"/>
                <p:cNvGrpSpPr>
                  <a:grpSpLocks/>
                </p:cNvGrpSpPr>
                <p:nvPr/>
              </p:nvGrpSpPr>
              <p:grpSpPr bwMode="auto">
                <a:xfrm>
                  <a:off x="3896" y="3546"/>
                  <a:ext cx="491" cy="144"/>
                  <a:chOff x="3896" y="3546"/>
                  <a:chExt cx="491" cy="144"/>
                </a:xfrm>
              </p:grpSpPr>
              <p:sp>
                <p:nvSpPr>
                  <p:cNvPr id="9733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546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7482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546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27" name="Group 205"/>
                <p:cNvGrpSpPr>
                  <a:grpSpLocks/>
                </p:cNvGrpSpPr>
                <p:nvPr/>
              </p:nvGrpSpPr>
              <p:grpSpPr bwMode="auto">
                <a:xfrm>
                  <a:off x="0" y="3690"/>
                  <a:ext cx="421" cy="144"/>
                  <a:chOff x="0" y="3690"/>
                  <a:chExt cx="421" cy="144"/>
                </a:xfrm>
              </p:grpSpPr>
              <p:sp>
                <p:nvSpPr>
                  <p:cNvPr id="97334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690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034.5566</a:t>
                    </a:r>
                    <a:endParaRPr lang="en-US"/>
                  </a:p>
                </p:txBody>
              </p:sp>
              <p:sp>
                <p:nvSpPr>
                  <p:cNvPr id="97484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690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29" name="Group 207"/>
                <p:cNvGrpSpPr>
                  <a:grpSpLocks/>
                </p:cNvGrpSpPr>
                <p:nvPr/>
              </p:nvGrpSpPr>
              <p:grpSpPr bwMode="auto">
                <a:xfrm>
                  <a:off x="421" y="3690"/>
                  <a:ext cx="2458" cy="144"/>
                  <a:chOff x="421" y="3690"/>
                  <a:chExt cx="2458" cy="144"/>
                </a:xfrm>
              </p:grpSpPr>
              <p:sp>
                <p:nvSpPr>
                  <p:cNvPr id="97335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690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plates silica gel 60 F 254 GLP</a:t>
                    </a:r>
                    <a:endParaRPr lang="en-US"/>
                  </a:p>
                </p:txBody>
              </p:sp>
              <p:sp>
                <p:nvSpPr>
                  <p:cNvPr id="97486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690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31" name="Group 209"/>
                <p:cNvGrpSpPr>
                  <a:grpSpLocks/>
                </p:cNvGrpSpPr>
                <p:nvPr/>
              </p:nvGrpSpPr>
              <p:grpSpPr bwMode="auto">
                <a:xfrm>
                  <a:off x="2879" y="3690"/>
                  <a:ext cx="702" cy="144"/>
                  <a:chOff x="2879" y="3690"/>
                  <a:chExt cx="702" cy="144"/>
                </a:xfrm>
              </p:grpSpPr>
              <p:sp>
                <p:nvSpPr>
                  <p:cNvPr id="97336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690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250</a:t>
                    </a:r>
                    <a:endParaRPr lang="en-US"/>
                  </a:p>
                </p:txBody>
              </p:sp>
              <p:sp>
                <p:nvSpPr>
                  <p:cNvPr id="97488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690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33" name="Group 211"/>
                <p:cNvGrpSpPr>
                  <a:grpSpLocks/>
                </p:cNvGrpSpPr>
                <p:nvPr/>
              </p:nvGrpSpPr>
              <p:grpSpPr bwMode="auto">
                <a:xfrm>
                  <a:off x="3581" y="3690"/>
                  <a:ext cx="315" cy="144"/>
                  <a:chOff x="3581" y="3690"/>
                  <a:chExt cx="315" cy="144"/>
                </a:xfrm>
              </p:grpSpPr>
              <p:sp>
                <p:nvSpPr>
                  <p:cNvPr id="97337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690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20x20</a:t>
                    </a:r>
                    <a:endParaRPr lang="en-US"/>
                  </a:p>
                </p:txBody>
              </p:sp>
              <p:sp>
                <p:nvSpPr>
                  <p:cNvPr id="97490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690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35" name="Group 213"/>
                <p:cNvGrpSpPr>
                  <a:grpSpLocks/>
                </p:cNvGrpSpPr>
                <p:nvPr/>
              </p:nvGrpSpPr>
              <p:grpSpPr bwMode="auto">
                <a:xfrm>
                  <a:off x="3896" y="3690"/>
                  <a:ext cx="491" cy="144"/>
                  <a:chOff x="3896" y="3690"/>
                  <a:chExt cx="491" cy="144"/>
                </a:xfrm>
              </p:grpSpPr>
              <p:sp>
                <p:nvSpPr>
                  <p:cNvPr id="9733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690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7492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690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37" name="Group 215"/>
                <p:cNvGrpSpPr>
                  <a:grpSpLocks/>
                </p:cNvGrpSpPr>
                <p:nvPr/>
              </p:nvGrpSpPr>
              <p:grpSpPr bwMode="auto">
                <a:xfrm>
                  <a:off x="0" y="3834"/>
                  <a:ext cx="421" cy="144"/>
                  <a:chOff x="0" y="3834"/>
                  <a:chExt cx="421" cy="144"/>
                </a:xfrm>
              </p:grpSpPr>
              <p:sp>
                <p:nvSpPr>
                  <p:cNvPr id="97339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834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034.1846</a:t>
                    </a:r>
                    <a:endParaRPr lang="en-US"/>
                  </a:p>
                </p:txBody>
              </p:sp>
              <p:sp>
                <p:nvSpPr>
                  <p:cNvPr id="97494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834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39" name="Group 217"/>
                <p:cNvGrpSpPr>
                  <a:grpSpLocks/>
                </p:cNvGrpSpPr>
                <p:nvPr/>
              </p:nvGrpSpPr>
              <p:grpSpPr bwMode="auto">
                <a:xfrm>
                  <a:off x="421" y="3834"/>
                  <a:ext cx="2458" cy="144"/>
                  <a:chOff x="421" y="3834"/>
                  <a:chExt cx="2458" cy="144"/>
                </a:xfrm>
              </p:grpSpPr>
              <p:sp>
                <p:nvSpPr>
                  <p:cNvPr id="97340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834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plates silica gel 60 F 254, concentration zone</a:t>
                    </a:r>
                    <a:endParaRPr lang="en-US"/>
                  </a:p>
                </p:txBody>
              </p:sp>
              <p:sp>
                <p:nvSpPr>
                  <p:cNvPr id="97496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834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41" name="Group 219"/>
                <p:cNvGrpSpPr>
                  <a:grpSpLocks/>
                </p:cNvGrpSpPr>
                <p:nvPr/>
              </p:nvGrpSpPr>
              <p:grpSpPr bwMode="auto">
                <a:xfrm>
                  <a:off x="2879" y="3834"/>
                  <a:ext cx="702" cy="144"/>
                  <a:chOff x="2879" y="3834"/>
                  <a:chExt cx="702" cy="144"/>
                </a:xfrm>
              </p:grpSpPr>
              <p:sp>
                <p:nvSpPr>
                  <p:cNvPr id="97341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834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250</a:t>
                    </a:r>
                    <a:endParaRPr lang="en-US"/>
                  </a:p>
                </p:txBody>
              </p:sp>
              <p:sp>
                <p:nvSpPr>
                  <p:cNvPr id="97498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834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43" name="Group 221"/>
                <p:cNvGrpSpPr>
                  <a:grpSpLocks/>
                </p:cNvGrpSpPr>
                <p:nvPr/>
              </p:nvGrpSpPr>
              <p:grpSpPr bwMode="auto">
                <a:xfrm>
                  <a:off x="3581" y="3834"/>
                  <a:ext cx="315" cy="144"/>
                  <a:chOff x="3581" y="3834"/>
                  <a:chExt cx="315" cy="144"/>
                </a:xfrm>
              </p:grpSpPr>
              <p:sp>
                <p:nvSpPr>
                  <p:cNvPr id="97342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834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10x20</a:t>
                    </a:r>
                    <a:endParaRPr lang="en-US"/>
                  </a:p>
                </p:txBody>
              </p:sp>
              <p:sp>
                <p:nvSpPr>
                  <p:cNvPr id="97500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834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45" name="Group 223"/>
                <p:cNvGrpSpPr>
                  <a:grpSpLocks/>
                </p:cNvGrpSpPr>
                <p:nvPr/>
              </p:nvGrpSpPr>
              <p:grpSpPr bwMode="auto">
                <a:xfrm>
                  <a:off x="3896" y="3834"/>
                  <a:ext cx="491" cy="144"/>
                  <a:chOff x="3896" y="3834"/>
                  <a:chExt cx="491" cy="144"/>
                </a:xfrm>
              </p:grpSpPr>
              <p:sp>
                <p:nvSpPr>
                  <p:cNvPr id="9734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834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</a:t>
                    </a:r>
                    <a:endParaRPr lang="en-US"/>
                  </a:p>
                </p:txBody>
              </p:sp>
              <p:sp>
                <p:nvSpPr>
                  <p:cNvPr id="97502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834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47" name="Group 225"/>
                <p:cNvGrpSpPr>
                  <a:grpSpLocks/>
                </p:cNvGrpSpPr>
                <p:nvPr/>
              </p:nvGrpSpPr>
              <p:grpSpPr bwMode="auto">
                <a:xfrm>
                  <a:off x="0" y="3978"/>
                  <a:ext cx="421" cy="144"/>
                  <a:chOff x="0" y="3978"/>
                  <a:chExt cx="421" cy="144"/>
                </a:xfrm>
              </p:grpSpPr>
              <p:sp>
                <p:nvSpPr>
                  <p:cNvPr id="97344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978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034.1798</a:t>
                    </a:r>
                    <a:endParaRPr lang="en-US"/>
                  </a:p>
                </p:txBody>
              </p:sp>
              <p:sp>
                <p:nvSpPr>
                  <p:cNvPr id="97504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978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49" name="Group 227"/>
                <p:cNvGrpSpPr>
                  <a:grpSpLocks/>
                </p:cNvGrpSpPr>
                <p:nvPr/>
              </p:nvGrpSpPr>
              <p:grpSpPr bwMode="auto">
                <a:xfrm>
                  <a:off x="421" y="3978"/>
                  <a:ext cx="2458" cy="144"/>
                  <a:chOff x="421" y="3978"/>
                  <a:chExt cx="2458" cy="144"/>
                </a:xfrm>
              </p:grpSpPr>
              <p:sp>
                <p:nvSpPr>
                  <p:cNvPr id="97345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978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plates silica gel 60 F 254, concentration zone</a:t>
                    </a:r>
                    <a:endParaRPr lang="en-US"/>
                  </a:p>
                </p:txBody>
              </p:sp>
              <p:sp>
                <p:nvSpPr>
                  <p:cNvPr id="97506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3978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51" name="Group 229"/>
                <p:cNvGrpSpPr>
                  <a:grpSpLocks/>
                </p:cNvGrpSpPr>
                <p:nvPr/>
              </p:nvGrpSpPr>
              <p:grpSpPr bwMode="auto">
                <a:xfrm>
                  <a:off x="2879" y="3978"/>
                  <a:ext cx="702" cy="144"/>
                  <a:chOff x="2879" y="3978"/>
                  <a:chExt cx="702" cy="144"/>
                </a:xfrm>
              </p:grpSpPr>
              <p:sp>
                <p:nvSpPr>
                  <p:cNvPr id="97346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978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250</a:t>
                    </a:r>
                    <a:endParaRPr lang="en-US"/>
                  </a:p>
                </p:txBody>
              </p:sp>
              <p:sp>
                <p:nvSpPr>
                  <p:cNvPr id="97508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3978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53" name="Group 231"/>
                <p:cNvGrpSpPr>
                  <a:grpSpLocks/>
                </p:cNvGrpSpPr>
                <p:nvPr/>
              </p:nvGrpSpPr>
              <p:grpSpPr bwMode="auto">
                <a:xfrm>
                  <a:off x="3581" y="3978"/>
                  <a:ext cx="315" cy="144"/>
                  <a:chOff x="3581" y="3978"/>
                  <a:chExt cx="315" cy="144"/>
                </a:xfrm>
              </p:grpSpPr>
              <p:sp>
                <p:nvSpPr>
                  <p:cNvPr id="97347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978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20x20</a:t>
                    </a:r>
                    <a:endParaRPr lang="en-US"/>
                  </a:p>
                </p:txBody>
              </p:sp>
              <p:sp>
                <p:nvSpPr>
                  <p:cNvPr id="97510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978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55" name="Group 233"/>
                <p:cNvGrpSpPr>
                  <a:grpSpLocks/>
                </p:cNvGrpSpPr>
                <p:nvPr/>
              </p:nvGrpSpPr>
              <p:grpSpPr bwMode="auto">
                <a:xfrm>
                  <a:off x="3896" y="3978"/>
                  <a:ext cx="491" cy="144"/>
                  <a:chOff x="3896" y="3978"/>
                  <a:chExt cx="491" cy="144"/>
                </a:xfrm>
              </p:grpSpPr>
              <p:sp>
                <p:nvSpPr>
                  <p:cNvPr id="9734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978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7512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3978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57" name="Group 235"/>
                <p:cNvGrpSpPr>
                  <a:grpSpLocks/>
                </p:cNvGrpSpPr>
                <p:nvPr/>
              </p:nvGrpSpPr>
              <p:grpSpPr bwMode="auto">
                <a:xfrm>
                  <a:off x="0" y="4122"/>
                  <a:ext cx="421" cy="144"/>
                  <a:chOff x="0" y="4122"/>
                  <a:chExt cx="421" cy="144"/>
                </a:xfrm>
              </p:grpSpPr>
              <p:sp>
                <p:nvSpPr>
                  <p:cNvPr id="97349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122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034.5554</a:t>
                    </a:r>
                    <a:endParaRPr lang="en-US"/>
                  </a:p>
                </p:txBody>
              </p:sp>
              <p:sp>
                <p:nvSpPr>
                  <p:cNvPr id="97514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122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59" name="Group 237"/>
                <p:cNvGrpSpPr>
                  <a:grpSpLocks/>
                </p:cNvGrpSpPr>
                <p:nvPr/>
              </p:nvGrpSpPr>
              <p:grpSpPr bwMode="auto">
                <a:xfrm>
                  <a:off x="421" y="4122"/>
                  <a:ext cx="2458" cy="144"/>
                  <a:chOff x="421" y="4122"/>
                  <a:chExt cx="2458" cy="144"/>
                </a:xfrm>
              </p:grpSpPr>
              <p:sp>
                <p:nvSpPr>
                  <p:cNvPr id="97350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122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aluminium sheets silica gel 60 F 254</a:t>
                    </a:r>
                    <a:endParaRPr lang="en-US"/>
                  </a:p>
                </p:txBody>
              </p:sp>
              <p:sp>
                <p:nvSpPr>
                  <p:cNvPr id="97516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122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61" name="Group 239"/>
                <p:cNvGrpSpPr>
                  <a:grpSpLocks/>
                </p:cNvGrpSpPr>
                <p:nvPr/>
              </p:nvGrpSpPr>
              <p:grpSpPr bwMode="auto">
                <a:xfrm>
                  <a:off x="2879" y="4122"/>
                  <a:ext cx="702" cy="144"/>
                  <a:chOff x="2879" y="4122"/>
                  <a:chExt cx="702" cy="144"/>
                </a:xfrm>
              </p:grpSpPr>
              <p:sp>
                <p:nvSpPr>
                  <p:cNvPr id="9735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122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7518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122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63" name="Group 241"/>
                <p:cNvGrpSpPr>
                  <a:grpSpLocks/>
                </p:cNvGrpSpPr>
                <p:nvPr/>
              </p:nvGrpSpPr>
              <p:grpSpPr bwMode="auto">
                <a:xfrm>
                  <a:off x="3581" y="4122"/>
                  <a:ext cx="315" cy="144"/>
                  <a:chOff x="3581" y="4122"/>
                  <a:chExt cx="315" cy="144"/>
                </a:xfrm>
              </p:grpSpPr>
              <p:sp>
                <p:nvSpPr>
                  <p:cNvPr id="97352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122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20x20</a:t>
                    </a:r>
                    <a:endParaRPr lang="en-US"/>
                  </a:p>
                </p:txBody>
              </p:sp>
              <p:sp>
                <p:nvSpPr>
                  <p:cNvPr id="97520" name="Rectangle 24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122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65" name="Group 243"/>
                <p:cNvGrpSpPr>
                  <a:grpSpLocks/>
                </p:cNvGrpSpPr>
                <p:nvPr/>
              </p:nvGrpSpPr>
              <p:grpSpPr bwMode="auto">
                <a:xfrm>
                  <a:off x="3896" y="4122"/>
                  <a:ext cx="491" cy="144"/>
                  <a:chOff x="3896" y="4122"/>
                  <a:chExt cx="491" cy="144"/>
                </a:xfrm>
              </p:grpSpPr>
              <p:sp>
                <p:nvSpPr>
                  <p:cNvPr id="97353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122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7522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122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67" name="Group 245"/>
                <p:cNvGrpSpPr>
                  <a:grpSpLocks/>
                </p:cNvGrpSpPr>
                <p:nvPr/>
              </p:nvGrpSpPr>
              <p:grpSpPr bwMode="auto">
                <a:xfrm>
                  <a:off x="0" y="4266"/>
                  <a:ext cx="421" cy="144"/>
                  <a:chOff x="0" y="4266"/>
                  <a:chExt cx="421" cy="144"/>
                </a:xfrm>
              </p:grpSpPr>
              <p:sp>
                <p:nvSpPr>
                  <p:cNvPr id="97354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266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034.5553</a:t>
                    </a:r>
                    <a:endParaRPr lang="en-US"/>
                  </a:p>
                </p:txBody>
              </p:sp>
              <p:sp>
                <p:nvSpPr>
                  <p:cNvPr id="97524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266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69" name="Group 247"/>
                <p:cNvGrpSpPr>
                  <a:grpSpLocks/>
                </p:cNvGrpSpPr>
                <p:nvPr/>
              </p:nvGrpSpPr>
              <p:grpSpPr bwMode="auto">
                <a:xfrm>
                  <a:off x="421" y="4266"/>
                  <a:ext cx="2458" cy="144"/>
                  <a:chOff x="421" y="4266"/>
                  <a:chExt cx="2458" cy="144"/>
                </a:xfrm>
              </p:grpSpPr>
              <p:sp>
                <p:nvSpPr>
                  <p:cNvPr id="97355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266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aluminium sheets silica gel 60 (without F)</a:t>
                    </a:r>
                    <a:endParaRPr lang="en-US"/>
                  </a:p>
                </p:txBody>
              </p:sp>
              <p:sp>
                <p:nvSpPr>
                  <p:cNvPr id="97526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266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71" name="Group 249"/>
                <p:cNvGrpSpPr>
                  <a:grpSpLocks/>
                </p:cNvGrpSpPr>
                <p:nvPr/>
              </p:nvGrpSpPr>
              <p:grpSpPr bwMode="auto">
                <a:xfrm>
                  <a:off x="2879" y="4266"/>
                  <a:ext cx="702" cy="144"/>
                  <a:chOff x="2879" y="4266"/>
                  <a:chExt cx="702" cy="144"/>
                </a:xfrm>
              </p:grpSpPr>
              <p:sp>
                <p:nvSpPr>
                  <p:cNvPr id="97356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266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7528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266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73" name="Group 251"/>
                <p:cNvGrpSpPr>
                  <a:grpSpLocks/>
                </p:cNvGrpSpPr>
                <p:nvPr/>
              </p:nvGrpSpPr>
              <p:grpSpPr bwMode="auto">
                <a:xfrm>
                  <a:off x="3581" y="4266"/>
                  <a:ext cx="315" cy="144"/>
                  <a:chOff x="3581" y="4266"/>
                  <a:chExt cx="315" cy="144"/>
                </a:xfrm>
              </p:grpSpPr>
              <p:sp>
                <p:nvSpPr>
                  <p:cNvPr id="97357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266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20x20</a:t>
                    </a:r>
                    <a:endParaRPr lang="en-US"/>
                  </a:p>
                </p:txBody>
              </p:sp>
              <p:sp>
                <p:nvSpPr>
                  <p:cNvPr id="97530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266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75" name="Group 253"/>
                <p:cNvGrpSpPr>
                  <a:grpSpLocks/>
                </p:cNvGrpSpPr>
                <p:nvPr/>
              </p:nvGrpSpPr>
              <p:grpSpPr bwMode="auto">
                <a:xfrm>
                  <a:off x="3896" y="4266"/>
                  <a:ext cx="491" cy="144"/>
                  <a:chOff x="3896" y="4266"/>
                  <a:chExt cx="491" cy="144"/>
                </a:xfrm>
              </p:grpSpPr>
              <p:sp>
                <p:nvSpPr>
                  <p:cNvPr id="97358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266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7532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266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77" name="Group 255"/>
                <p:cNvGrpSpPr>
                  <a:grpSpLocks/>
                </p:cNvGrpSpPr>
                <p:nvPr/>
              </p:nvGrpSpPr>
              <p:grpSpPr bwMode="auto">
                <a:xfrm>
                  <a:off x="0" y="4410"/>
                  <a:ext cx="421" cy="230"/>
                  <a:chOff x="0" y="4410"/>
                  <a:chExt cx="421" cy="230"/>
                </a:xfrm>
              </p:grpSpPr>
              <p:sp>
                <p:nvSpPr>
                  <p:cNvPr id="97359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10"/>
                    <a:ext cx="421" cy="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034.5582</a:t>
                    </a:r>
                    <a:endParaRPr lang="en-US"/>
                  </a:p>
                </p:txBody>
              </p:sp>
              <p:sp>
                <p:nvSpPr>
                  <p:cNvPr id="97534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10"/>
                    <a:ext cx="421" cy="23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79" name="Group 257"/>
                <p:cNvGrpSpPr>
                  <a:grpSpLocks/>
                </p:cNvGrpSpPr>
                <p:nvPr/>
              </p:nvGrpSpPr>
              <p:grpSpPr bwMode="auto">
                <a:xfrm>
                  <a:off x="421" y="4410"/>
                  <a:ext cx="2458" cy="230"/>
                  <a:chOff x="421" y="4410"/>
                  <a:chExt cx="2458" cy="230"/>
                </a:xfrm>
              </p:grpSpPr>
              <p:sp>
                <p:nvSpPr>
                  <p:cNvPr id="97360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410"/>
                    <a:ext cx="2458" cy="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aluminium sheets silica gel 60 (without F),</a:t>
                    </a:r>
                    <a:b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</a:br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concentration zone</a:t>
                    </a:r>
                    <a:endParaRPr lang="en-US"/>
                  </a:p>
                </p:txBody>
              </p:sp>
              <p:sp>
                <p:nvSpPr>
                  <p:cNvPr id="9753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410"/>
                    <a:ext cx="2458" cy="23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81" name="Group 259"/>
                <p:cNvGrpSpPr>
                  <a:grpSpLocks/>
                </p:cNvGrpSpPr>
                <p:nvPr/>
              </p:nvGrpSpPr>
              <p:grpSpPr bwMode="auto">
                <a:xfrm>
                  <a:off x="2879" y="4410"/>
                  <a:ext cx="702" cy="230"/>
                  <a:chOff x="2879" y="4410"/>
                  <a:chExt cx="702" cy="230"/>
                </a:xfrm>
              </p:grpSpPr>
              <p:sp>
                <p:nvSpPr>
                  <p:cNvPr id="97361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410"/>
                    <a:ext cx="702" cy="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7538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410"/>
                    <a:ext cx="702" cy="23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83" name="Group 261"/>
                <p:cNvGrpSpPr>
                  <a:grpSpLocks/>
                </p:cNvGrpSpPr>
                <p:nvPr/>
              </p:nvGrpSpPr>
              <p:grpSpPr bwMode="auto">
                <a:xfrm>
                  <a:off x="3581" y="4410"/>
                  <a:ext cx="315" cy="230"/>
                  <a:chOff x="3581" y="4410"/>
                  <a:chExt cx="315" cy="230"/>
                </a:xfrm>
              </p:grpSpPr>
              <p:sp>
                <p:nvSpPr>
                  <p:cNvPr id="97362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410"/>
                    <a:ext cx="315" cy="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20x20</a:t>
                    </a:r>
                    <a:endParaRPr lang="en-US"/>
                  </a:p>
                </p:txBody>
              </p:sp>
              <p:sp>
                <p:nvSpPr>
                  <p:cNvPr id="97540" name="Rectangle 26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410"/>
                    <a:ext cx="315" cy="23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85" name="Group 263"/>
                <p:cNvGrpSpPr>
                  <a:grpSpLocks/>
                </p:cNvGrpSpPr>
                <p:nvPr/>
              </p:nvGrpSpPr>
              <p:grpSpPr bwMode="auto">
                <a:xfrm>
                  <a:off x="3896" y="4410"/>
                  <a:ext cx="491" cy="230"/>
                  <a:chOff x="3896" y="4410"/>
                  <a:chExt cx="491" cy="230"/>
                </a:xfrm>
              </p:grpSpPr>
              <p:sp>
                <p:nvSpPr>
                  <p:cNvPr id="9736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410"/>
                    <a:ext cx="491" cy="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7542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410"/>
                    <a:ext cx="491" cy="23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87" name="Group 265"/>
                <p:cNvGrpSpPr>
                  <a:grpSpLocks/>
                </p:cNvGrpSpPr>
                <p:nvPr/>
              </p:nvGrpSpPr>
              <p:grpSpPr bwMode="auto">
                <a:xfrm>
                  <a:off x="0" y="4640"/>
                  <a:ext cx="421" cy="144"/>
                  <a:chOff x="0" y="4640"/>
                  <a:chExt cx="421" cy="144"/>
                </a:xfrm>
              </p:grpSpPr>
              <p:sp>
                <p:nvSpPr>
                  <p:cNvPr id="9736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40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034.5583</a:t>
                    </a:r>
                    <a:endParaRPr lang="en-US"/>
                  </a:p>
                </p:txBody>
              </p:sp>
              <p:sp>
                <p:nvSpPr>
                  <p:cNvPr id="97544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40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89" name="Group 267"/>
                <p:cNvGrpSpPr>
                  <a:grpSpLocks/>
                </p:cNvGrpSpPr>
                <p:nvPr/>
              </p:nvGrpSpPr>
              <p:grpSpPr bwMode="auto">
                <a:xfrm>
                  <a:off x="421" y="4640"/>
                  <a:ext cx="2458" cy="144"/>
                  <a:chOff x="421" y="4640"/>
                  <a:chExt cx="2458" cy="144"/>
                </a:xfrm>
              </p:grpSpPr>
              <p:sp>
                <p:nvSpPr>
                  <p:cNvPr id="9736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640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aluminium sheets silica gel 60, concentration zone</a:t>
                    </a:r>
                    <a:endParaRPr lang="en-US"/>
                  </a:p>
                </p:txBody>
              </p:sp>
              <p:sp>
                <p:nvSpPr>
                  <p:cNvPr id="97546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640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91" name="Group 269"/>
                <p:cNvGrpSpPr>
                  <a:grpSpLocks/>
                </p:cNvGrpSpPr>
                <p:nvPr/>
              </p:nvGrpSpPr>
              <p:grpSpPr bwMode="auto">
                <a:xfrm>
                  <a:off x="2879" y="4640"/>
                  <a:ext cx="702" cy="144"/>
                  <a:chOff x="2879" y="4640"/>
                  <a:chExt cx="702" cy="144"/>
                </a:xfrm>
              </p:grpSpPr>
              <p:sp>
                <p:nvSpPr>
                  <p:cNvPr id="9736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640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7548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640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93" name="Group 271"/>
                <p:cNvGrpSpPr>
                  <a:grpSpLocks/>
                </p:cNvGrpSpPr>
                <p:nvPr/>
              </p:nvGrpSpPr>
              <p:grpSpPr bwMode="auto">
                <a:xfrm>
                  <a:off x="3581" y="4640"/>
                  <a:ext cx="315" cy="144"/>
                  <a:chOff x="3581" y="4640"/>
                  <a:chExt cx="315" cy="144"/>
                </a:xfrm>
              </p:grpSpPr>
              <p:sp>
                <p:nvSpPr>
                  <p:cNvPr id="9736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640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20x20</a:t>
                    </a:r>
                    <a:endParaRPr lang="en-US"/>
                  </a:p>
                </p:txBody>
              </p:sp>
              <p:sp>
                <p:nvSpPr>
                  <p:cNvPr id="97550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640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95" name="Group 273"/>
                <p:cNvGrpSpPr>
                  <a:grpSpLocks/>
                </p:cNvGrpSpPr>
                <p:nvPr/>
              </p:nvGrpSpPr>
              <p:grpSpPr bwMode="auto">
                <a:xfrm>
                  <a:off x="3896" y="4640"/>
                  <a:ext cx="491" cy="144"/>
                  <a:chOff x="3896" y="4640"/>
                  <a:chExt cx="491" cy="144"/>
                </a:xfrm>
              </p:grpSpPr>
              <p:sp>
                <p:nvSpPr>
                  <p:cNvPr id="97368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640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7552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640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97" name="Group 275"/>
                <p:cNvGrpSpPr>
                  <a:grpSpLocks/>
                </p:cNvGrpSpPr>
                <p:nvPr/>
              </p:nvGrpSpPr>
              <p:grpSpPr bwMode="auto">
                <a:xfrm>
                  <a:off x="0" y="4784"/>
                  <a:ext cx="421" cy="144"/>
                  <a:chOff x="0" y="4784"/>
                  <a:chExt cx="421" cy="144"/>
                </a:xfrm>
              </p:grpSpPr>
              <p:sp>
                <p:nvSpPr>
                  <p:cNvPr id="97369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784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034.5735</a:t>
                    </a:r>
                    <a:endParaRPr lang="en-US"/>
                  </a:p>
                </p:txBody>
              </p:sp>
              <p:sp>
                <p:nvSpPr>
                  <p:cNvPr id="97554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784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99" name="Group 277"/>
                <p:cNvGrpSpPr>
                  <a:grpSpLocks/>
                </p:cNvGrpSpPr>
                <p:nvPr/>
              </p:nvGrpSpPr>
              <p:grpSpPr bwMode="auto">
                <a:xfrm>
                  <a:off x="421" y="4784"/>
                  <a:ext cx="2458" cy="144"/>
                  <a:chOff x="421" y="4784"/>
                  <a:chExt cx="2458" cy="144"/>
                </a:xfrm>
              </p:grpSpPr>
              <p:sp>
                <p:nvSpPr>
                  <p:cNvPr id="97370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784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plastic sheets silica gel 60 F 254</a:t>
                    </a:r>
                    <a:endParaRPr lang="en-US"/>
                  </a:p>
                </p:txBody>
              </p:sp>
              <p:sp>
                <p:nvSpPr>
                  <p:cNvPr id="97556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784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01" name="Group 279"/>
                <p:cNvGrpSpPr>
                  <a:grpSpLocks/>
                </p:cNvGrpSpPr>
                <p:nvPr/>
              </p:nvGrpSpPr>
              <p:grpSpPr bwMode="auto">
                <a:xfrm>
                  <a:off x="2879" y="4784"/>
                  <a:ext cx="702" cy="144"/>
                  <a:chOff x="2879" y="4784"/>
                  <a:chExt cx="702" cy="144"/>
                </a:xfrm>
              </p:grpSpPr>
              <p:sp>
                <p:nvSpPr>
                  <p:cNvPr id="97371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784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7558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784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03" name="Group 281"/>
                <p:cNvGrpSpPr>
                  <a:grpSpLocks/>
                </p:cNvGrpSpPr>
                <p:nvPr/>
              </p:nvGrpSpPr>
              <p:grpSpPr bwMode="auto">
                <a:xfrm>
                  <a:off x="3581" y="4784"/>
                  <a:ext cx="315" cy="144"/>
                  <a:chOff x="3581" y="4784"/>
                  <a:chExt cx="315" cy="144"/>
                </a:xfrm>
              </p:grpSpPr>
              <p:sp>
                <p:nvSpPr>
                  <p:cNvPr id="97372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784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20x20</a:t>
                    </a:r>
                    <a:endParaRPr lang="en-US"/>
                  </a:p>
                </p:txBody>
              </p:sp>
              <p:sp>
                <p:nvSpPr>
                  <p:cNvPr id="97560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784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05" name="Group 283"/>
                <p:cNvGrpSpPr>
                  <a:grpSpLocks/>
                </p:cNvGrpSpPr>
                <p:nvPr/>
              </p:nvGrpSpPr>
              <p:grpSpPr bwMode="auto">
                <a:xfrm>
                  <a:off x="3896" y="4784"/>
                  <a:ext cx="491" cy="144"/>
                  <a:chOff x="3896" y="4784"/>
                  <a:chExt cx="491" cy="144"/>
                </a:xfrm>
              </p:grpSpPr>
              <p:sp>
                <p:nvSpPr>
                  <p:cNvPr id="97373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784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7562" name="Rectangle 28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784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07" name="Group 285"/>
                <p:cNvGrpSpPr>
                  <a:grpSpLocks/>
                </p:cNvGrpSpPr>
                <p:nvPr/>
              </p:nvGrpSpPr>
              <p:grpSpPr bwMode="auto">
                <a:xfrm>
                  <a:off x="0" y="4928"/>
                  <a:ext cx="421" cy="144"/>
                  <a:chOff x="0" y="4928"/>
                  <a:chExt cx="421" cy="144"/>
                </a:xfrm>
              </p:grpSpPr>
              <p:sp>
                <p:nvSpPr>
                  <p:cNvPr id="9737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928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034.5748</a:t>
                    </a:r>
                    <a:endParaRPr lang="en-US"/>
                  </a:p>
                </p:txBody>
              </p:sp>
              <p:sp>
                <p:nvSpPr>
                  <p:cNvPr id="97564" name="Rectangle 28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928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09" name="Group 287"/>
                <p:cNvGrpSpPr>
                  <a:grpSpLocks/>
                </p:cNvGrpSpPr>
                <p:nvPr/>
              </p:nvGrpSpPr>
              <p:grpSpPr bwMode="auto">
                <a:xfrm>
                  <a:off x="421" y="4928"/>
                  <a:ext cx="2458" cy="144"/>
                  <a:chOff x="421" y="4928"/>
                  <a:chExt cx="2458" cy="144"/>
                </a:xfrm>
              </p:grpSpPr>
              <p:sp>
                <p:nvSpPr>
                  <p:cNvPr id="97375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928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plastic sheets silica gel 60 (without F)</a:t>
                    </a:r>
                    <a:endParaRPr lang="en-US"/>
                  </a:p>
                </p:txBody>
              </p:sp>
              <p:sp>
                <p:nvSpPr>
                  <p:cNvPr id="97566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4928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11" name="Group 289"/>
                <p:cNvGrpSpPr>
                  <a:grpSpLocks/>
                </p:cNvGrpSpPr>
                <p:nvPr/>
              </p:nvGrpSpPr>
              <p:grpSpPr bwMode="auto">
                <a:xfrm>
                  <a:off x="2879" y="4928"/>
                  <a:ext cx="702" cy="144"/>
                  <a:chOff x="2879" y="4928"/>
                  <a:chExt cx="702" cy="144"/>
                </a:xfrm>
              </p:grpSpPr>
              <p:sp>
                <p:nvSpPr>
                  <p:cNvPr id="97376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928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200</a:t>
                    </a:r>
                    <a:endParaRPr lang="en-US"/>
                  </a:p>
                </p:txBody>
              </p:sp>
              <p:sp>
                <p:nvSpPr>
                  <p:cNvPr id="97568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4928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13" name="Group 291"/>
                <p:cNvGrpSpPr>
                  <a:grpSpLocks/>
                </p:cNvGrpSpPr>
                <p:nvPr/>
              </p:nvGrpSpPr>
              <p:grpSpPr bwMode="auto">
                <a:xfrm>
                  <a:off x="3581" y="4928"/>
                  <a:ext cx="315" cy="144"/>
                  <a:chOff x="3581" y="4928"/>
                  <a:chExt cx="315" cy="144"/>
                </a:xfrm>
              </p:grpSpPr>
              <p:sp>
                <p:nvSpPr>
                  <p:cNvPr id="97377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928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20x20</a:t>
                    </a:r>
                    <a:endParaRPr lang="en-US"/>
                  </a:p>
                </p:txBody>
              </p:sp>
              <p:sp>
                <p:nvSpPr>
                  <p:cNvPr id="97570" name="Rectangle 29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4928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15" name="Group 293"/>
                <p:cNvGrpSpPr>
                  <a:grpSpLocks/>
                </p:cNvGrpSpPr>
                <p:nvPr/>
              </p:nvGrpSpPr>
              <p:grpSpPr bwMode="auto">
                <a:xfrm>
                  <a:off x="3896" y="4928"/>
                  <a:ext cx="491" cy="144"/>
                  <a:chOff x="3896" y="4928"/>
                  <a:chExt cx="491" cy="144"/>
                </a:xfrm>
              </p:grpSpPr>
              <p:sp>
                <p:nvSpPr>
                  <p:cNvPr id="97378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928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</a:t>
                    </a:r>
                    <a:endParaRPr lang="en-US"/>
                  </a:p>
                </p:txBody>
              </p:sp>
              <p:sp>
                <p:nvSpPr>
                  <p:cNvPr id="97572" name="Rectangle 29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4928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17" name="Group 295"/>
                <p:cNvGrpSpPr>
                  <a:grpSpLocks/>
                </p:cNvGrpSpPr>
                <p:nvPr/>
              </p:nvGrpSpPr>
              <p:grpSpPr bwMode="auto">
                <a:xfrm>
                  <a:off x="0" y="5072"/>
                  <a:ext cx="421" cy="144"/>
                  <a:chOff x="0" y="5072"/>
                  <a:chExt cx="421" cy="144"/>
                </a:xfrm>
              </p:grpSpPr>
              <p:sp>
                <p:nvSpPr>
                  <p:cNvPr id="97379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072"/>
                    <a:ext cx="42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034.5423</a:t>
                    </a:r>
                    <a:endParaRPr lang="en-US"/>
                  </a:p>
                </p:txBody>
              </p:sp>
              <p:sp>
                <p:nvSpPr>
                  <p:cNvPr id="97574" name="Rectangle 29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072"/>
                    <a:ext cx="42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19" name="Group 297"/>
                <p:cNvGrpSpPr>
                  <a:grpSpLocks/>
                </p:cNvGrpSpPr>
                <p:nvPr/>
              </p:nvGrpSpPr>
              <p:grpSpPr bwMode="auto">
                <a:xfrm>
                  <a:off x="421" y="5072"/>
                  <a:ext cx="2458" cy="144"/>
                  <a:chOff x="421" y="5072"/>
                  <a:chExt cx="2458" cy="144"/>
                </a:xfrm>
              </p:grpSpPr>
              <p:sp>
                <p:nvSpPr>
                  <p:cNvPr id="97380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5072"/>
                    <a:ext cx="2458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TLC plates RP-18 F 254s</a:t>
                    </a:r>
                    <a:endParaRPr lang="en-US"/>
                  </a:p>
                </p:txBody>
              </p:sp>
              <p:sp>
                <p:nvSpPr>
                  <p:cNvPr id="97576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5072"/>
                    <a:ext cx="2458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21" name="Group 299"/>
                <p:cNvGrpSpPr>
                  <a:grpSpLocks/>
                </p:cNvGrpSpPr>
                <p:nvPr/>
              </p:nvGrpSpPr>
              <p:grpSpPr bwMode="auto">
                <a:xfrm>
                  <a:off x="2879" y="5072"/>
                  <a:ext cx="702" cy="144"/>
                  <a:chOff x="2879" y="5072"/>
                  <a:chExt cx="702" cy="144"/>
                </a:xfrm>
              </p:grpSpPr>
              <p:sp>
                <p:nvSpPr>
                  <p:cNvPr id="97381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5072"/>
                    <a:ext cx="70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250</a:t>
                    </a:r>
                    <a:endParaRPr lang="en-US"/>
                  </a:p>
                </p:txBody>
              </p:sp>
              <p:sp>
                <p:nvSpPr>
                  <p:cNvPr id="97578" name="Rectangle 29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5072"/>
                    <a:ext cx="70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23" name="Group 301"/>
                <p:cNvGrpSpPr>
                  <a:grpSpLocks/>
                </p:cNvGrpSpPr>
                <p:nvPr/>
              </p:nvGrpSpPr>
              <p:grpSpPr bwMode="auto">
                <a:xfrm>
                  <a:off x="3581" y="5072"/>
                  <a:ext cx="315" cy="144"/>
                  <a:chOff x="3581" y="5072"/>
                  <a:chExt cx="315" cy="144"/>
                </a:xfrm>
              </p:grpSpPr>
              <p:sp>
                <p:nvSpPr>
                  <p:cNvPr id="97382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5072"/>
                    <a:ext cx="315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10x20</a:t>
                    </a:r>
                    <a:endParaRPr lang="en-US"/>
                  </a:p>
                </p:txBody>
              </p:sp>
              <p:sp>
                <p:nvSpPr>
                  <p:cNvPr id="97580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5072"/>
                    <a:ext cx="315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25" name="Group 303"/>
                <p:cNvGrpSpPr>
                  <a:grpSpLocks/>
                </p:cNvGrpSpPr>
                <p:nvPr/>
              </p:nvGrpSpPr>
              <p:grpSpPr bwMode="auto">
                <a:xfrm>
                  <a:off x="3896" y="5072"/>
                  <a:ext cx="491" cy="144"/>
                  <a:chOff x="3896" y="5072"/>
                  <a:chExt cx="491" cy="144"/>
                </a:xfrm>
              </p:grpSpPr>
              <p:sp>
                <p:nvSpPr>
                  <p:cNvPr id="97383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5072"/>
                    <a:ext cx="49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</a:t>
                    </a:r>
                    <a:endParaRPr lang="en-US"/>
                  </a:p>
                </p:txBody>
              </p:sp>
              <p:sp>
                <p:nvSpPr>
                  <p:cNvPr id="97582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3896" y="5072"/>
                    <a:ext cx="49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7585" name="Rectangle 305"/>
              <p:cNvSpPr>
                <a:spLocks noChangeArrowheads="1"/>
              </p:cNvSpPr>
              <p:nvPr/>
            </p:nvSpPr>
            <p:spPr bwMode="auto">
              <a:xfrm>
                <a:off x="-3" y="2247"/>
                <a:ext cx="4393" cy="2972"/>
              </a:xfrm>
              <a:prstGeom prst="rect">
                <a:avLst/>
              </a:prstGeom>
              <a:noFill/>
              <a:ln w="9525">
                <a:solidFill>
                  <a:srgbClr val="CCCC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6324600" cy="9144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CAMAG Adsorbents.</a:t>
            </a:r>
            <a:r>
              <a:rPr lang="en-US"/>
              <a:t> </a:t>
            </a:r>
          </a:p>
        </p:txBody>
      </p:sp>
      <p:pic>
        <p:nvPicPr>
          <p:cNvPr id="90116" name="Picture 4" descr="http://www.camag.com/v/images/52_ads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358140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3"/>
          <p:cNvGrpSpPr>
            <a:grpSpLocks/>
          </p:cNvGrpSpPr>
          <p:nvPr/>
        </p:nvGrpSpPr>
        <p:grpSpPr bwMode="auto">
          <a:xfrm>
            <a:off x="1085850" y="1143000"/>
            <a:ext cx="6973888" cy="4648200"/>
            <a:chOff x="-3" y="2247"/>
            <a:chExt cx="4393" cy="2886"/>
          </a:xfrm>
        </p:grpSpPr>
        <p:sp>
          <p:nvSpPr>
            <p:cNvPr id="92162" name="Rectangle 2"/>
            <p:cNvSpPr>
              <a:spLocks noChangeArrowheads="1"/>
            </p:cNvSpPr>
            <p:nvPr/>
          </p:nvSpPr>
          <p:spPr bwMode="auto">
            <a:xfrm>
              <a:off x="0" y="2250"/>
              <a:ext cx="4388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182"/>
            <p:cNvGrpSpPr>
              <a:grpSpLocks/>
            </p:cNvGrpSpPr>
            <p:nvPr/>
          </p:nvGrpSpPr>
          <p:grpSpPr bwMode="auto">
            <a:xfrm>
              <a:off x="-3" y="2247"/>
              <a:ext cx="4393" cy="2886"/>
              <a:chOff x="-3" y="2247"/>
              <a:chExt cx="4393" cy="2886"/>
            </a:xfrm>
          </p:grpSpPr>
          <p:grpSp>
            <p:nvGrpSpPr>
              <p:cNvPr id="4" name="Group 180"/>
              <p:cNvGrpSpPr>
                <a:grpSpLocks/>
              </p:cNvGrpSpPr>
              <p:nvPr/>
            </p:nvGrpSpPr>
            <p:grpSpPr bwMode="auto">
              <a:xfrm>
                <a:off x="0" y="2250"/>
                <a:ext cx="4387" cy="2880"/>
                <a:chOff x="0" y="2250"/>
                <a:chExt cx="4387" cy="2880"/>
              </a:xfrm>
            </p:grpSpPr>
            <p:grpSp>
              <p:nvGrpSpPr>
                <p:cNvPr id="5" name="Group 63"/>
                <p:cNvGrpSpPr>
                  <a:grpSpLocks/>
                </p:cNvGrpSpPr>
                <p:nvPr/>
              </p:nvGrpSpPr>
              <p:grpSpPr bwMode="auto">
                <a:xfrm>
                  <a:off x="0" y="2250"/>
                  <a:ext cx="714" cy="144"/>
                  <a:chOff x="0" y="2250"/>
                  <a:chExt cx="714" cy="144"/>
                </a:xfrm>
              </p:grpSpPr>
              <p:sp>
                <p:nvSpPr>
                  <p:cNvPr id="92163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250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032.3301</a:t>
                    </a:r>
                    <a:endParaRPr lang="en-US"/>
                  </a:p>
                </p:txBody>
              </p:sp>
              <p:sp>
                <p:nvSpPr>
                  <p:cNvPr id="92222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250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65"/>
                <p:cNvGrpSpPr>
                  <a:grpSpLocks/>
                </p:cNvGrpSpPr>
                <p:nvPr/>
              </p:nvGrpSpPr>
              <p:grpSpPr bwMode="auto">
                <a:xfrm>
                  <a:off x="714" y="2250"/>
                  <a:ext cx="3061" cy="144"/>
                  <a:chOff x="714" y="2250"/>
                  <a:chExt cx="3061" cy="144"/>
                </a:xfrm>
              </p:grpSpPr>
              <p:sp>
                <p:nvSpPr>
                  <p:cNvPr id="92164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250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Aluminium Oxide CAMAG DS-0</a:t>
                    </a:r>
                    <a:endParaRPr lang="en-US"/>
                  </a:p>
                </p:txBody>
              </p:sp>
              <p:sp>
                <p:nvSpPr>
                  <p:cNvPr id="92224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250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67"/>
                <p:cNvGrpSpPr>
                  <a:grpSpLocks/>
                </p:cNvGrpSpPr>
                <p:nvPr/>
              </p:nvGrpSpPr>
              <p:grpSpPr bwMode="auto">
                <a:xfrm>
                  <a:off x="3775" y="2250"/>
                  <a:ext cx="612" cy="144"/>
                  <a:chOff x="3775" y="2250"/>
                  <a:chExt cx="612" cy="144"/>
                </a:xfrm>
              </p:grpSpPr>
              <p:sp>
                <p:nvSpPr>
                  <p:cNvPr id="92165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250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 kg</a:t>
                    </a:r>
                    <a:endParaRPr lang="en-US"/>
                  </a:p>
                </p:txBody>
              </p:sp>
              <p:sp>
                <p:nvSpPr>
                  <p:cNvPr id="92226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250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69"/>
                <p:cNvGrpSpPr>
                  <a:grpSpLocks/>
                </p:cNvGrpSpPr>
                <p:nvPr/>
              </p:nvGrpSpPr>
              <p:grpSpPr bwMode="auto">
                <a:xfrm>
                  <a:off x="0" y="2394"/>
                  <a:ext cx="714" cy="144"/>
                  <a:chOff x="0" y="2394"/>
                  <a:chExt cx="714" cy="144"/>
                </a:xfrm>
              </p:grpSpPr>
              <p:sp>
                <p:nvSpPr>
                  <p:cNvPr id="92166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394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032.3305</a:t>
                    </a:r>
                    <a:endParaRPr lang="en-US"/>
                  </a:p>
                </p:txBody>
              </p:sp>
              <p:sp>
                <p:nvSpPr>
                  <p:cNvPr id="9222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394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71"/>
                <p:cNvGrpSpPr>
                  <a:grpSpLocks/>
                </p:cNvGrpSpPr>
                <p:nvPr/>
              </p:nvGrpSpPr>
              <p:grpSpPr bwMode="auto">
                <a:xfrm>
                  <a:off x="714" y="2394"/>
                  <a:ext cx="3061" cy="144"/>
                  <a:chOff x="714" y="2394"/>
                  <a:chExt cx="3061" cy="144"/>
                </a:xfrm>
              </p:grpSpPr>
              <p:sp>
                <p:nvSpPr>
                  <p:cNvPr id="92167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394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Aluminium Oxide CAMAG DS-0</a:t>
                    </a:r>
                    <a:endParaRPr lang="en-US"/>
                  </a:p>
                </p:txBody>
              </p:sp>
              <p:sp>
                <p:nvSpPr>
                  <p:cNvPr id="92230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394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73"/>
                <p:cNvGrpSpPr>
                  <a:grpSpLocks/>
                </p:cNvGrpSpPr>
                <p:nvPr/>
              </p:nvGrpSpPr>
              <p:grpSpPr bwMode="auto">
                <a:xfrm>
                  <a:off x="3775" y="2394"/>
                  <a:ext cx="612" cy="144"/>
                  <a:chOff x="3775" y="2394"/>
                  <a:chExt cx="612" cy="144"/>
                </a:xfrm>
              </p:grpSpPr>
              <p:sp>
                <p:nvSpPr>
                  <p:cNvPr id="9216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394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 kg</a:t>
                    </a:r>
                    <a:endParaRPr lang="en-US"/>
                  </a:p>
                </p:txBody>
              </p:sp>
              <p:sp>
                <p:nvSpPr>
                  <p:cNvPr id="92232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394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75"/>
                <p:cNvGrpSpPr>
                  <a:grpSpLocks/>
                </p:cNvGrpSpPr>
                <p:nvPr/>
              </p:nvGrpSpPr>
              <p:grpSpPr bwMode="auto">
                <a:xfrm>
                  <a:off x="0" y="2538"/>
                  <a:ext cx="714" cy="144"/>
                  <a:chOff x="0" y="2538"/>
                  <a:chExt cx="714" cy="144"/>
                </a:xfrm>
              </p:grpSpPr>
              <p:sp>
                <p:nvSpPr>
                  <p:cNvPr id="9216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38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032.3351</a:t>
                    </a:r>
                    <a:endParaRPr lang="en-US"/>
                  </a:p>
                </p:txBody>
              </p:sp>
              <p:sp>
                <p:nvSpPr>
                  <p:cNvPr id="92234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38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77"/>
                <p:cNvGrpSpPr>
                  <a:grpSpLocks/>
                </p:cNvGrpSpPr>
                <p:nvPr/>
              </p:nvGrpSpPr>
              <p:grpSpPr bwMode="auto">
                <a:xfrm>
                  <a:off x="714" y="2538"/>
                  <a:ext cx="3061" cy="144"/>
                  <a:chOff x="714" y="2538"/>
                  <a:chExt cx="3061" cy="144"/>
                </a:xfrm>
              </p:grpSpPr>
              <p:sp>
                <p:nvSpPr>
                  <p:cNvPr id="9217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538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Aluminium Oxide CAMAG DS-5</a:t>
                    </a:r>
                    <a:endParaRPr lang="en-US"/>
                  </a:p>
                </p:txBody>
              </p:sp>
              <p:sp>
                <p:nvSpPr>
                  <p:cNvPr id="92236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538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79"/>
                <p:cNvGrpSpPr>
                  <a:grpSpLocks/>
                </p:cNvGrpSpPr>
                <p:nvPr/>
              </p:nvGrpSpPr>
              <p:grpSpPr bwMode="auto">
                <a:xfrm>
                  <a:off x="3775" y="2538"/>
                  <a:ext cx="612" cy="144"/>
                  <a:chOff x="3775" y="2538"/>
                  <a:chExt cx="612" cy="144"/>
                </a:xfrm>
              </p:grpSpPr>
              <p:sp>
                <p:nvSpPr>
                  <p:cNvPr id="9217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538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 kg</a:t>
                    </a:r>
                    <a:endParaRPr lang="en-US"/>
                  </a:p>
                </p:txBody>
              </p:sp>
              <p:sp>
                <p:nvSpPr>
                  <p:cNvPr id="92238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538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81"/>
                <p:cNvGrpSpPr>
                  <a:grpSpLocks/>
                </p:cNvGrpSpPr>
                <p:nvPr/>
              </p:nvGrpSpPr>
              <p:grpSpPr bwMode="auto">
                <a:xfrm>
                  <a:off x="0" y="2682"/>
                  <a:ext cx="714" cy="144"/>
                  <a:chOff x="0" y="2682"/>
                  <a:chExt cx="714" cy="144"/>
                </a:xfrm>
              </p:grpSpPr>
              <p:sp>
                <p:nvSpPr>
                  <p:cNvPr id="9217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682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032.3355</a:t>
                    </a:r>
                    <a:endParaRPr lang="en-US"/>
                  </a:p>
                </p:txBody>
              </p:sp>
              <p:sp>
                <p:nvSpPr>
                  <p:cNvPr id="92240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682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83"/>
                <p:cNvGrpSpPr>
                  <a:grpSpLocks/>
                </p:cNvGrpSpPr>
                <p:nvPr/>
              </p:nvGrpSpPr>
              <p:grpSpPr bwMode="auto">
                <a:xfrm>
                  <a:off x="714" y="2682"/>
                  <a:ext cx="3061" cy="144"/>
                  <a:chOff x="714" y="2682"/>
                  <a:chExt cx="3061" cy="144"/>
                </a:xfrm>
              </p:grpSpPr>
              <p:sp>
                <p:nvSpPr>
                  <p:cNvPr id="9217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682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Aluminium Oxide CAMAG DS-5</a:t>
                    </a:r>
                    <a:endParaRPr lang="en-US"/>
                  </a:p>
                </p:txBody>
              </p:sp>
              <p:sp>
                <p:nvSpPr>
                  <p:cNvPr id="92242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682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85"/>
                <p:cNvGrpSpPr>
                  <a:grpSpLocks/>
                </p:cNvGrpSpPr>
                <p:nvPr/>
              </p:nvGrpSpPr>
              <p:grpSpPr bwMode="auto">
                <a:xfrm>
                  <a:off x="3775" y="2682"/>
                  <a:ext cx="612" cy="144"/>
                  <a:chOff x="3775" y="2682"/>
                  <a:chExt cx="612" cy="144"/>
                </a:xfrm>
              </p:grpSpPr>
              <p:sp>
                <p:nvSpPr>
                  <p:cNvPr id="9217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682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 kg</a:t>
                    </a:r>
                    <a:endParaRPr lang="en-US"/>
                  </a:p>
                </p:txBody>
              </p:sp>
              <p:sp>
                <p:nvSpPr>
                  <p:cNvPr id="9224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682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87"/>
                <p:cNvGrpSpPr>
                  <a:grpSpLocks/>
                </p:cNvGrpSpPr>
                <p:nvPr/>
              </p:nvGrpSpPr>
              <p:grpSpPr bwMode="auto">
                <a:xfrm>
                  <a:off x="0" y="2826"/>
                  <a:ext cx="714" cy="144"/>
                  <a:chOff x="0" y="2826"/>
                  <a:chExt cx="714" cy="144"/>
                </a:xfrm>
              </p:grpSpPr>
              <p:sp>
                <p:nvSpPr>
                  <p:cNvPr id="9217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26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032.3401</a:t>
                    </a:r>
                    <a:endParaRPr lang="en-US"/>
                  </a:p>
                </p:txBody>
              </p:sp>
              <p:sp>
                <p:nvSpPr>
                  <p:cNvPr id="9224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26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89"/>
                <p:cNvGrpSpPr>
                  <a:grpSpLocks/>
                </p:cNvGrpSpPr>
                <p:nvPr/>
              </p:nvGrpSpPr>
              <p:grpSpPr bwMode="auto">
                <a:xfrm>
                  <a:off x="714" y="2826"/>
                  <a:ext cx="3061" cy="144"/>
                  <a:chOff x="714" y="2826"/>
                  <a:chExt cx="3061" cy="144"/>
                </a:xfrm>
              </p:grpSpPr>
              <p:sp>
                <p:nvSpPr>
                  <p:cNvPr id="9217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826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Aluminium Oxide CAMAG DSF-0</a:t>
                    </a:r>
                    <a:endParaRPr lang="en-US"/>
                  </a:p>
                </p:txBody>
              </p:sp>
              <p:sp>
                <p:nvSpPr>
                  <p:cNvPr id="92248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826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91"/>
                <p:cNvGrpSpPr>
                  <a:grpSpLocks/>
                </p:cNvGrpSpPr>
                <p:nvPr/>
              </p:nvGrpSpPr>
              <p:grpSpPr bwMode="auto">
                <a:xfrm>
                  <a:off x="3775" y="2826"/>
                  <a:ext cx="612" cy="144"/>
                  <a:chOff x="3775" y="2826"/>
                  <a:chExt cx="612" cy="144"/>
                </a:xfrm>
              </p:grpSpPr>
              <p:sp>
                <p:nvSpPr>
                  <p:cNvPr id="9217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826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 kg</a:t>
                    </a:r>
                    <a:endParaRPr lang="en-US"/>
                  </a:p>
                </p:txBody>
              </p:sp>
              <p:sp>
                <p:nvSpPr>
                  <p:cNvPr id="92250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826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93"/>
                <p:cNvGrpSpPr>
                  <a:grpSpLocks/>
                </p:cNvGrpSpPr>
                <p:nvPr/>
              </p:nvGrpSpPr>
              <p:grpSpPr bwMode="auto">
                <a:xfrm>
                  <a:off x="0" y="2970"/>
                  <a:ext cx="714" cy="144"/>
                  <a:chOff x="0" y="2970"/>
                  <a:chExt cx="714" cy="144"/>
                </a:xfrm>
              </p:grpSpPr>
              <p:sp>
                <p:nvSpPr>
                  <p:cNvPr id="9217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970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032.3405</a:t>
                    </a:r>
                    <a:endParaRPr lang="en-US"/>
                  </a:p>
                </p:txBody>
              </p:sp>
              <p:sp>
                <p:nvSpPr>
                  <p:cNvPr id="92252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970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95"/>
                <p:cNvGrpSpPr>
                  <a:grpSpLocks/>
                </p:cNvGrpSpPr>
                <p:nvPr/>
              </p:nvGrpSpPr>
              <p:grpSpPr bwMode="auto">
                <a:xfrm>
                  <a:off x="714" y="2970"/>
                  <a:ext cx="3061" cy="144"/>
                  <a:chOff x="714" y="2970"/>
                  <a:chExt cx="3061" cy="144"/>
                </a:xfrm>
              </p:grpSpPr>
              <p:sp>
                <p:nvSpPr>
                  <p:cNvPr id="9217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970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Aluminium Oxide CAMAG DSF-0</a:t>
                    </a:r>
                    <a:endParaRPr lang="en-US"/>
                  </a:p>
                </p:txBody>
              </p:sp>
              <p:sp>
                <p:nvSpPr>
                  <p:cNvPr id="9225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970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97"/>
                <p:cNvGrpSpPr>
                  <a:grpSpLocks/>
                </p:cNvGrpSpPr>
                <p:nvPr/>
              </p:nvGrpSpPr>
              <p:grpSpPr bwMode="auto">
                <a:xfrm>
                  <a:off x="3775" y="2970"/>
                  <a:ext cx="612" cy="144"/>
                  <a:chOff x="3775" y="2970"/>
                  <a:chExt cx="612" cy="144"/>
                </a:xfrm>
              </p:grpSpPr>
              <p:sp>
                <p:nvSpPr>
                  <p:cNvPr id="9218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970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 kg</a:t>
                    </a:r>
                    <a:endParaRPr lang="en-US"/>
                  </a:p>
                </p:txBody>
              </p:sp>
              <p:sp>
                <p:nvSpPr>
                  <p:cNvPr id="92256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970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99"/>
                <p:cNvGrpSpPr>
                  <a:grpSpLocks/>
                </p:cNvGrpSpPr>
                <p:nvPr/>
              </p:nvGrpSpPr>
              <p:grpSpPr bwMode="auto">
                <a:xfrm>
                  <a:off x="0" y="3114"/>
                  <a:ext cx="714" cy="144"/>
                  <a:chOff x="0" y="3114"/>
                  <a:chExt cx="714" cy="144"/>
                </a:xfrm>
              </p:grpSpPr>
              <p:sp>
                <p:nvSpPr>
                  <p:cNvPr id="9218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114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032.3451</a:t>
                    </a:r>
                    <a:endParaRPr lang="en-US"/>
                  </a:p>
                </p:txBody>
              </p:sp>
              <p:sp>
                <p:nvSpPr>
                  <p:cNvPr id="92258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114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101"/>
                <p:cNvGrpSpPr>
                  <a:grpSpLocks/>
                </p:cNvGrpSpPr>
                <p:nvPr/>
              </p:nvGrpSpPr>
              <p:grpSpPr bwMode="auto">
                <a:xfrm>
                  <a:off x="714" y="3114"/>
                  <a:ext cx="3061" cy="144"/>
                  <a:chOff x="714" y="3114"/>
                  <a:chExt cx="3061" cy="144"/>
                </a:xfrm>
              </p:grpSpPr>
              <p:sp>
                <p:nvSpPr>
                  <p:cNvPr id="92182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114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Aluminium Oxide CAMAG DSF-5</a:t>
                    </a:r>
                    <a:endParaRPr lang="en-US"/>
                  </a:p>
                </p:txBody>
              </p:sp>
              <p:sp>
                <p:nvSpPr>
                  <p:cNvPr id="92260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114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103"/>
                <p:cNvGrpSpPr>
                  <a:grpSpLocks/>
                </p:cNvGrpSpPr>
                <p:nvPr/>
              </p:nvGrpSpPr>
              <p:grpSpPr bwMode="auto">
                <a:xfrm>
                  <a:off x="3775" y="3114"/>
                  <a:ext cx="612" cy="144"/>
                  <a:chOff x="3775" y="3114"/>
                  <a:chExt cx="612" cy="144"/>
                </a:xfrm>
              </p:grpSpPr>
              <p:sp>
                <p:nvSpPr>
                  <p:cNvPr id="9218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114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 kg</a:t>
                    </a:r>
                    <a:endParaRPr lang="en-US"/>
                  </a:p>
                </p:txBody>
              </p:sp>
              <p:sp>
                <p:nvSpPr>
                  <p:cNvPr id="92262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114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105"/>
                <p:cNvGrpSpPr>
                  <a:grpSpLocks/>
                </p:cNvGrpSpPr>
                <p:nvPr/>
              </p:nvGrpSpPr>
              <p:grpSpPr bwMode="auto">
                <a:xfrm>
                  <a:off x="0" y="3258"/>
                  <a:ext cx="714" cy="144"/>
                  <a:chOff x="0" y="3258"/>
                  <a:chExt cx="714" cy="144"/>
                </a:xfrm>
              </p:grpSpPr>
              <p:sp>
                <p:nvSpPr>
                  <p:cNvPr id="92184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258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032.3455</a:t>
                    </a:r>
                    <a:endParaRPr lang="en-US"/>
                  </a:p>
                </p:txBody>
              </p:sp>
              <p:sp>
                <p:nvSpPr>
                  <p:cNvPr id="92264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258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07"/>
                <p:cNvGrpSpPr>
                  <a:grpSpLocks/>
                </p:cNvGrpSpPr>
                <p:nvPr/>
              </p:nvGrpSpPr>
              <p:grpSpPr bwMode="auto">
                <a:xfrm>
                  <a:off x="714" y="3258"/>
                  <a:ext cx="3061" cy="144"/>
                  <a:chOff x="714" y="3258"/>
                  <a:chExt cx="3061" cy="144"/>
                </a:xfrm>
              </p:grpSpPr>
              <p:sp>
                <p:nvSpPr>
                  <p:cNvPr id="92185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258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Aluminium Oxide CAMAG DSF-5</a:t>
                    </a:r>
                    <a:endParaRPr lang="en-US"/>
                  </a:p>
                </p:txBody>
              </p:sp>
              <p:sp>
                <p:nvSpPr>
                  <p:cNvPr id="92266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258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109"/>
                <p:cNvGrpSpPr>
                  <a:grpSpLocks/>
                </p:cNvGrpSpPr>
                <p:nvPr/>
              </p:nvGrpSpPr>
              <p:grpSpPr bwMode="auto">
                <a:xfrm>
                  <a:off x="3775" y="3258"/>
                  <a:ext cx="612" cy="144"/>
                  <a:chOff x="3775" y="3258"/>
                  <a:chExt cx="612" cy="144"/>
                </a:xfrm>
              </p:grpSpPr>
              <p:sp>
                <p:nvSpPr>
                  <p:cNvPr id="92186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258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 kg</a:t>
                    </a:r>
                    <a:endParaRPr lang="en-US"/>
                  </a:p>
                </p:txBody>
              </p:sp>
              <p:sp>
                <p:nvSpPr>
                  <p:cNvPr id="92268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258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111"/>
                <p:cNvGrpSpPr>
                  <a:grpSpLocks/>
                </p:cNvGrpSpPr>
                <p:nvPr/>
              </p:nvGrpSpPr>
              <p:grpSpPr bwMode="auto">
                <a:xfrm>
                  <a:off x="0" y="3402"/>
                  <a:ext cx="714" cy="144"/>
                  <a:chOff x="0" y="3402"/>
                  <a:chExt cx="714" cy="144"/>
                </a:xfrm>
              </p:grpSpPr>
              <p:sp>
                <p:nvSpPr>
                  <p:cNvPr id="9218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402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032.3502</a:t>
                    </a:r>
                    <a:endParaRPr lang="en-US"/>
                  </a:p>
                </p:txBody>
              </p:sp>
              <p:sp>
                <p:nvSpPr>
                  <p:cNvPr id="92270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402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113"/>
                <p:cNvGrpSpPr>
                  <a:grpSpLocks/>
                </p:cNvGrpSpPr>
                <p:nvPr/>
              </p:nvGrpSpPr>
              <p:grpSpPr bwMode="auto">
                <a:xfrm>
                  <a:off x="714" y="3402"/>
                  <a:ext cx="3061" cy="144"/>
                  <a:chOff x="714" y="3402"/>
                  <a:chExt cx="3061" cy="144"/>
                </a:xfrm>
              </p:grpSpPr>
              <p:sp>
                <p:nvSpPr>
                  <p:cNvPr id="9218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402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Cellulose, fibre type, CAMAG D-0</a:t>
                    </a:r>
                    <a:endParaRPr lang="en-US"/>
                  </a:p>
                </p:txBody>
              </p:sp>
              <p:sp>
                <p:nvSpPr>
                  <p:cNvPr id="92272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402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115"/>
                <p:cNvGrpSpPr>
                  <a:grpSpLocks/>
                </p:cNvGrpSpPr>
                <p:nvPr/>
              </p:nvGrpSpPr>
              <p:grpSpPr bwMode="auto">
                <a:xfrm>
                  <a:off x="3775" y="3402"/>
                  <a:ext cx="612" cy="144"/>
                  <a:chOff x="3775" y="3402"/>
                  <a:chExt cx="612" cy="144"/>
                </a:xfrm>
              </p:grpSpPr>
              <p:sp>
                <p:nvSpPr>
                  <p:cNvPr id="9218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402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500 g</a:t>
                    </a:r>
                    <a:endParaRPr lang="en-US"/>
                  </a:p>
                </p:txBody>
              </p:sp>
              <p:sp>
                <p:nvSpPr>
                  <p:cNvPr id="92274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402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89" name="Group 117"/>
                <p:cNvGrpSpPr>
                  <a:grpSpLocks/>
                </p:cNvGrpSpPr>
                <p:nvPr/>
              </p:nvGrpSpPr>
              <p:grpSpPr bwMode="auto">
                <a:xfrm>
                  <a:off x="0" y="3546"/>
                  <a:ext cx="714" cy="144"/>
                  <a:chOff x="0" y="3546"/>
                  <a:chExt cx="714" cy="144"/>
                </a:xfrm>
              </p:grpSpPr>
              <p:sp>
                <p:nvSpPr>
                  <p:cNvPr id="9219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546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032.3512</a:t>
                    </a:r>
                    <a:endParaRPr lang="en-US"/>
                  </a:p>
                </p:txBody>
              </p:sp>
              <p:sp>
                <p:nvSpPr>
                  <p:cNvPr id="92276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546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91" name="Group 119"/>
                <p:cNvGrpSpPr>
                  <a:grpSpLocks/>
                </p:cNvGrpSpPr>
                <p:nvPr/>
              </p:nvGrpSpPr>
              <p:grpSpPr bwMode="auto">
                <a:xfrm>
                  <a:off x="714" y="3546"/>
                  <a:ext cx="3061" cy="144"/>
                  <a:chOff x="714" y="3546"/>
                  <a:chExt cx="3061" cy="144"/>
                </a:xfrm>
              </p:grpSpPr>
              <p:sp>
                <p:nvSpPr>
                  <p:cNvPr id="9219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546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Cellulose, fibre type, CAMAG DF-0</a:t>
                    </a:r>
                    <a:endParaRPr lang="en-US"/>
                  </a:p>
                </p:txBody>
              </p:sp>
              <p:sp>
                <p:nvSpPr>
                  <p:cNvPr id="92278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546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93" name="Group 121"/>
                <p:cNvGrpSpPr>
                  <a:grpSpLocks/>
                </p:cNvGrpSpPr>
                <p:nvPr/>
              </p:nvGrpSpPr>
              <p:grpSpPr bwMode="auto">
                <a:xfrm>
                  <a:off x="3775" y="3546"/>
                  <a:ext cx="612" cy="144"/>
                  <a:chOff x="3775" y="3546"/>
                  <a:chExt cx="612" cy="144"/>
                </a:xfrm>
              </p:grpSpPr>
              <p:sp>
                <p:nvSpPr>
                  <p:cNvPr id="9219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546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500 g</a:t>
                    </a:r>
                    <a:endParaRPr lang="en-US"/>
                  </a:p>
                </p:txBody>
              </p:sp>
              <p:sp>
                <p:nvSpPr>
                  <p:cNvPr id="92280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546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95" name="Group 123"/>
                <p:cNvGrpSpPr>
                  <a:grpSpLocks/>
                </p:cNvGrpSpPr>
                <p:nvPr/>
              </p:nvGrpSpPr>
              <p:grpSpPr bwMode="auto">
                <a:xfrm>
                  <a:off x="0" y="3690"/>
                  <a:ext cx="714" cy="144"/>
                  <a:chOff x="0" y="3690"/>
                  <a:chExt cx="714" cy="144"/>
                </a:xfrm>
              </p:grpSpPr>
              <p:sp>
                <p:nvSpPr>
                  <p:cNvPr id="9219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690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032.3552</a:t>
                    </a:r>
                    <a:endParaRPr lang="en-US"/>
                  </a:p>
                </p:txBody>
              </p:sp>
              <p:sp>
                <p:nvSpPr>
                  <p:cNvPr id="92282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690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97" name="Group 125"/>
                <p:cNvGrpSpPr>
                  <a:grpSpLocks/>
                </p:cNvGrpSpPr>
                <p:nvPr/>
              </p:nvGrpSpPr>
              <p:grpSpPr bwMode="auto">
                <a:xfrm>
                  <a:off x="714" y="3690"/>
                  <a:ext cx="3061" cy="144"/>
                  <a:chOff x="714" y="3690"/>
                  <a:chExt cx="3061" cy="144"/>
                </a:xfrm>
              </p:grpSpPr>
              <p:sp>
                <p:nvSpPr>
                  <p:cNvPr id="92194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690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Cellulose, microcrystalline, CAMAG DS-0</a:t>
                    </a:r>
                    <a:endParaRPr lang="en-US"/>
                  </a:p>
                </p:txBody>
              </p:sp>
              <p:sp>
                <p:nvSpPr>
                  <p:cNvPr id="92284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690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299" name="Group 127"/>
                <p:cNvGrpSpPr>
                  <a:grpSpLocks/>
                </p:cNvGrpSpPr>
                <p:nvPr/>
              </p:nvGrpSpPr>
              <p:grpSpPr bwMode="auto">
                <a:xfrm>
                  <a:off x="3775" y="3690"/>
                  <a:ext cx="612" cy="144"/>
                  <a:chOff x="3775" y="3690"/>
                  <a:chExt cx="612" cy="144"/>
                </a:xfrm>
              </p:grpSpPr>
              <p:sp>
                <p:nvSpPr>
                  <p:cNvPr id="9219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690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500 g</a:t>
                    </a:r>
                    <a:endParaRPr lang="en-US"/>
                  </a:p>
                </p:txBody>
              </p:sp>
              <p:sp>
                <p:nvSpPr>
                  <p:cNvPr id="92286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690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01" name="Group 129"/>
                <p:cNvGrpSpPr>
                  <a:grpSpLocks/>
                </p:cNvGrpSpPr>
                <p:nvPr/>
              </p:nvGrpSpPr>
              <p:grpSpPr bwMode="auto">
                <a:xfrm>
                  <a:off x="0" y="3834"/>
                  <a:ext cx="714" cy="144"/>
                  <a:chOff x="0" y="3834"/>
                  <a:chExt cx="714" cy="144"/>
                </a:xfrm>
              </p:grpSpPr>
              <p:sp>
                <p:nvSpPr>
                  <p:cNvPr id="92196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834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032.3562</a:t>
                    </a:r>
                    <a:endParaRPr lang="en-US"/>
                  </a:p>
                </p:txBody>
              </p:sp>
              <p:sp>
                <p:nvSpPr>
                  <p:cNvPr id="92288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834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03" name="Group 131"/>
                <p:cNvGrpSpPr>
                  <a:grpSpLocks/>
                </p:cNvGrpSpPr>
                <p:nvPr/>
              </p:nvGrpSpPr>
              <p:grpSpPr bwMode="auto">
                <a:xfrm>
                  <a:off x="714" y="3834"/>
                  <a:ext cx="3061" cy="144"/>
                  <a:chOff x="714" y="3834"/>
                  <a:chExt cx="3061" cy="144"/>
                </a:xfrm>
              </p:grpSpPr>
              <p:sp>
                <p:nvSpPr>
                  <p:cNvPr id="9219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834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Cellulose, microcrystalline, CAMAG DFS-0</a:t>
                    </a:r>
                    <a:endParaRPr lang="en-US"/>
                  </a:p>
                </p:txBody>
              </p:sp>
              <p:sp>
                <p:nvSpPr>
                  <p:cNvPr id="92290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834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05" name="Group 133"/>
                <p:cNvGrpSpPr>
                  <a:grpSpLocks/>
                </p:cNvGrpSpPr>
                <p:nvPr/>
              </p:nvGrpSpPr>
              <p:grpSpPr bwMode="auto">
                <a:xfrm>
                  <a:off x="3775" y="3834"/>
                  <a:ext cx="612" cy="144"/>
                  <a:chOff x="3775" y="3834"/>
                  <a:chExt cx="612" cy="144"/>
                </a:xfrm>
              </p:grpSpPr>
              <p:sp>
                <p:nvSpPr>
                  <p:cNvPr id="92198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834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500 g</a:t>
                    </a:r>
                    <a:endParaRPr lang="en-US"/>
                  </a:p>
                </p:txBody>
              </p:sp>
              <p:sp>
                <p:nvSpPr>
                  <p:cNvPr id="92292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834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07" name="Group 135"/>
                <p:cNvGrpSpPr>
                  <a:grpSpLocks/>
                </p:cNvGrpSpPr>
                <p:nvPr/>
              </p:nvGrpSpPr>
              <p:grpSpPr bwMode="auto">
                <a:xfrm>
                  <a:off x="0" y="3978"/>
                  <a:ext cx="714" cy="144"/>
                  <a:chOff x="0" y="3978"/>
                  <a:chExt cx="714" cy="144"/>
                </a:xfrm>
              </p:grpSpPr>
              <p:sp>
                <p:nvSpPr>
                  <p:cNvPr id="9219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978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032.1001</a:t>
                    </a:r>
                    <a:endParaRPr lang="en-US"/>
                  </a:p>
                </p:txBody>
              </p:sp>
              <p:sp>
                <p:nvSpPr>
                  <p:cNvPr id="92294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978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09" name="Group 137"/>
                <p:cNvGrpSpPr>
                  <a:grpSpLocks/>
                </p:cNvGrpSpPr>
                <p:nvPr/>
              </p:nvGrpSpPr>
              <p:grpSpPr bwMode="auto">
                <a:xfrm>
                  <a:off x="714" y="3978"/>
                  <a:ext cx="3061" cy="144"/>
                  <a:chOff x="714" y="3978"/>
                  <a:chExt cx="3061" cy="144"/>
                </a:xfrm>
              </p:grpSpPr>
              <p:sp>
                <p:nvSpPr>
                  <p:cNvPr id="9220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978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Silica Gel, CAMAG DS-0</a:t>
                    </a:r>
                    <a:endParaRPr lang="en-US"/>
                  </a:p>
                </p:txBody>
              </p:sp>
              <p:sp>
                <p:nvSpPr>
                  <p:cNvPr id="92296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978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11" name="Group 139"/>
                <p:cNvGrpSpPr>
                  <a:grpSpLocks/>
                </p:cNvGrpSpPr>
                <p:nvPr/>
              </p:nvGrpSpPr>
              <p:grpSpPr bwMode="auto">
                <a:xfrm>
                  <a:off x="3775" y="3978"/>
                  <a:ext cx="612" cy="144"/>
                  <a:chOff x="3775" y="3978"/>
                  <a:chExt cx="612" cy="144"/>
                </a:xfrm>
              </p:grpSpPr>
              <p:sp>
                <p:nvSpPr>
                  <p:cNvPr id="9220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978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 kg</a:t>
                    </a:r>
                    <a:endParaRPr lang="en-US"/>
                  </a:p>
                </p:txBody>
              </p:sp>
              <p:sp>
                <p:nvSpPr>
                  <p:cNvPr id="92298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978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13" name="Group 141"/>
                <p:cNvGrpSpPr>
                  <a:grpSpLocks/>
                </p:cNvGrpSpPr>
                <p:nvPr/>
              </p:nvGrpSpPr>
              <p:grpSpPr bwMode="auto">
                <a:xfrm>
                  <a:off x="0" y="4122"/>
                  <a:ext cx="714" cy="144"/>
                  <a:chOff x="0" y="4122"/>
                  <a:chExt cx="714" cy="144"/>
                </a:xfrm>
              </p:grpSpPr>
              <p:sp>
                <p:nvSpPr>
                  <p:cNvPr id="92202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122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032.1005</a:t>
                    </a:r>
                    <a:endParaRPr lang="en-US"/>
                  </a:p>
                </p:txBody>
              </p:sp>
              <p:sp>
                <p:nvSpPr>
                  <p:cNvPr id="92300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122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15" name="Group 143"/>
                <p:cNvGrpSpPr>
                  <a:grpSpLocks/>
                </p:cNvGrpSpPr>
                <p:nvPr/>
              </p:nvGrpSpPr>
              <p:grpSpPr bwMode="auto">
                <a:xfrm>
                  <a:off x="714" y="4122"/>
                  <a:ext cx="3061" cy="144"/>
                  <a:chOff x="714" y="4122"/>
                  <a:chExt cx="3061" cy="144"/>
                </a:xfrm>
              </p:grpSpPr>
              <p:sp>
                <p:nvSpPr>
                  <p:cNvPr id="92203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122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Silica Gel, CAMAG DS-0</a:t>
                    </a:r>
                    <a:endParaRPr lang="en-US"/>
                  </a:p>
                </p:txBody>
              </p:sp>
              <p:sp>
                <p:nvSpPr>
                  <p:cNvPr id="92302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122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17" name="Group 145"/>
                <p:cNvGrpSpPr>
                  <a:grpSpLocks/>
                </p:cNvGrpSpPr>
                <p:nvPr/>
              </p:nvGrpSpPr>
              <p:grpSpPr bwMode="auto">
                <a:xfrm>
                  <a:off x="3775" y="4122"/>
                  <a:ext cx="612" cy="144"/>
                  <a:chOff x="3775" y="4122"/>
                  <a:chExt cx="612" cy="144"/>
                </a:xfrm>
              </p:grpSpPr>
              <p:sp>
                <p:nvSpPr>
                  <p:cNvPr id="92204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4122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 kg</a:t>
                    </a:r>
                    <a:endParaRPr lang="en-US"/>
                  </a:p>
                </p:txBody>
              </p:sp>
              <p:sp>
                <p:nvSpPr>
                  <p:cNvPr id="92304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4122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19" name="Group 147"/>
                <p:cNvGrpSpPr>
                  <a:grpSpLocks/>
                </p:cNvGrpSpPr>
                <p:nvPr/>
              </p:nvGrpSpPr>
              <p:grpSpPr bwMode="auto">
                <a:xfrm>
                  <a:off x="0" y="4266"/>
                  <a:ext cx="714" cy="144"/>
                  <a:chOff x="0" y="4266"/>
                  <a:chExt cx="714" cy="144"/>
                </a:xfrm>
              </p:grpSpPr>
              <p:sp>
                <p:nvSpPr>
                  <p:cNvPr id="92205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266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032.1051</a:t>
                    </a:r>
                    <a:endParaRPr lang="en-US"/>
                  </a:p>
                </p:txBody>
              </p:sp>
              <p:sp>
                <p:nvSpPr>
                  <p:cNvPr id="92306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266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21" name="Group 149"/>
                <p:cNvGrpSpPr>
                  <a:grpSpLocks/>
                </p:cNvGrpSpPr>
                <p:nvPr/>
              </p:nvGrpSpPr>
              <p:grpSpPr bwMode="auto">
                <a:xfrm>
                  <a:off x="714" y="4266"/>
                  <a:ext cx="3061" cy="144"/>
                  <a:chOff x="714" y="4266"/>
                  <a:chExt cx="3061" cy="144"/>
                </a:xfrm>
              </p:grpSpPr>
              <p:sp>
                <p:nvSpPr>
                  <p:cNvPr id="92206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266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Silica Gel, CAMAG DS-5</a:t>
                    </a:r>
                    <a:endParaRPr lang="en-US"/>
                  </a:p>
                </p:txBody>
              </p:sp>
              <p:sp>
                <p:nvSpPr>
                  <p:cNvPr id="92308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266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23" name="Group 151"/>
                <p:cNvGrpSpPr>
                  <a:grpSpLocks/>
                </p:cNvGrpSpPr>
                <p:nvPr/>
              </p:nvGrpSpPr>
              <p:grpSpPr bwMode="auto">
                <a:xfrm>
                  <a:off x="3775" y="4266"/>
                  <a:ext cx="612" cy="144"/>
                  <a:chOff x="3775" y="4266"/>
                  <a:chExt cx="612" cy="144"/>
                </a:xfrm>
              </p:grpSpPr>
              <p:sp>
                <p:nvSpPr>
                  <p:cNvPr id="92207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4266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 kg</a:t>
                    </a:r>
                    <a:endParaRPr lang="en-US"/>
                  </a:p>
                </p:txBody>
              </p:sp>
              <p:sp>
                <p:nvSpPr>
                  <p:cNvPr id="92310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4266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25" name="Group 153"/>
                <p:cNvGrpSpPr>
                  <a:grpSpLocks/>
                </p:cNvGrpSpPr>
                <p:nvPr/>
              </p:nvGrpSpPr>
              <p:grpSpPr bwMode="auto">
                <a:xfrm>
                  <a:off x="0" y="4410"/>
                  <a:ext cx="714" cy="144"/>
                  <a:chOff x="0" y="4410"/>
                  <a:chExt cx="714" cy="144"/>
                </a:xfrm>
              </p:grpSpPr>
              <p:sp>
                <p:nvSpPr>
                  <p:cNvPr id="92208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10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032.1055</a:t>
                    </a:r>
                    <a:endParaRPr lang="en-US"/>
                  </a:p>
                </p:txBody>
              </p:sp>
              <p:sp>
                <p:nvSpPr>
                  <p:cNvPr id="92312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10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27" name="Group 155"/>
                <p:cNvGrpSpPr>
                  <a:grpSpLocks/>
                </p:cNvGrpSpPr>
                <p:nvPr/>
              </p:nvGrpSpPr>
              <p:grpSpPr bwMode="auto">
                <a:xfrm>
                  <a:off x="714" y="4410"/>
                  <a:ext cx="3061" cy="144"/>
                  <a:chOff x="714" y="4410"/>
                  <a:chExt cx="3061" cy="144"/>
                </a:xfrm>
              </p:grpSpPr>
              <p:sp>
                <p:nvSpPr>
                  <p:cNvPr id="92209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410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Silica Gel, CAMAG DS-5</a:t>
                    </a:r>
                    <a:endParaRPr lang="en-US"/>
                  </a:p>
                </p:txBody>
              </p:sp>
              <p:sp>
                <p:nvSpPr>
                  <p:cNvPr id="92314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410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29" name="Group 157"/>
                <p:cNvGrpSpPr>
                  <a:grpSpLocks/>
                </p:cNvGrpSpPr>
                <p:nvPr/>
              </p:nvGrpSpPr>
              <p:grpSpPr bwMode="auto">
                <a:xfrm>
                  <a:off x="3775" y="4410"/>
                  <a:ext cx="612" cy="144"/>
                  <a:chOff x="3775" y="4410"/>
                  <a:chExt cx="612" cy="144"/>
                </a:xfrm>
              </p:grpSpPr>
              <p:sp>
                <p:nvSpPr>
                  <p:cNvPr id="92210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4410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 kg</a:t>
                    </a:r>
                    <a:endParaRPr lang="en-US"/>
                  </a:p>
                </p:txBody>
              </p:sp>
              <p:sp>
                <p:nvSpPr>
                  <p:cNvPr id="92316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4410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31" name="Group 159"/>
                <p:cNvGrpSpPr>
                  <a:grpSpLocks/>
                </p:cNvGrpSpPr>
                <p:nvPr/>
              </p:nvGrpSpPr>
              <p:grpSpPr bwMode="auto">
                <a:xfrm>
                  <a:off x="0" y="4554"/>
                  <a:ext cx="714" cy="144"/>
                  <a:chOff x="0" y="4554"/>
                  <a:chExt cx="714" cy="144"/>
                </a:xfrm>
              </p:grpSpPr>
              <p:sp>
                <p:nvSpPr>
                  <p:cNvPr id="92211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554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032.1101</a:t>
                    </a:r>
                    <a:endParaRPr lang="en-US"/>
                  </a:p>
                </p:txBody>
              </p:sp>
              <p:sp>
                <p:nvSpPr>
                  <p:cNvPr id="92318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554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33" name="Group 161"/>
                <p:cNvGrpSpPr>
                  <a:grpSpLocks/>
                </p:cNvGrpSpPr>
                <p:nvPr/>
              </p:nvGrpSpPr>
              <p:grpSpPr bwMode="auto">
                <a:xfrm>
                  <a:off x="714" y="4554"/>
                  <a:ext cx="3061" cy="144"/>
                  <a:chOff x="714" y="4554"/>
                  <a:chExt cx="3061" cy="144"/>
                </a:xfrm>
              </p:grpSpPr>
              <p:sp>
                <p:nvSpPr>
                  <p:cNvPr id="92212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554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Silica Gel, CAMAG DSF-0</a:t>
                    </a:r>
                    <a:endParaRPr lang="en-US"/>
                  </a:p>
                </p:txBody>
              </p:sp>
              <p:sp>
                <p:nvSpPr>
                  <p:cNvPr id="92320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554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35" name="Group 163"/>
                <p:cNvGrpSpPr>
                  <a:grpSpLocks/>
                </p:cNvGrpSpPr>
                <p:nvPr/>
              </p:nvGrpSpPr>
              <p:grpSpPr bwMode="auto">
                <a:xfrm>
                  <a:off x="3775" y="4554"/>
                  <a:ext cx="612" cy="144"/>
                  <a:chOff x="3775" y="4554"/>
                  <a:chExt cx="612" cy="144"/>
                </a:xfrm>
              </p:grpSpPr>
              <p:sp>
                <p:nvSpPr>
                  <p:cNvPr id="9221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4554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 kg</a:t>
                    </a:r>
                    <a:endParaRPr lang="en-US"/>
                  </a:p>
                </p:txBody>
              </p:sp>
              <p:sp>
                <p:nvSpPr>
                  <p:cNvPr id="92322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4554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37" name="Group 165"/>
                <p:cNvGrpSpPr>
                  <a:grpSpLocks/>
                </p:cNvGrpSpPr>
                <p:nvPr/>
              </p:nvGrpSpPr>
              <p:grpSpPr bwMode="auto">
                <a:xfrm>
                  <a:off x="0" y="4698"/>
                  <a:ext cx="714" cy="144"/>
                  <a:chOff x="0" y="4698"/>
                  <a:chExt cx="714" cy="144"/>
                </a:xfrm>
              </p:grpSpPr>
              <p:sp>
                <p:nvSpPr>
                  <p:cNvPr id="92214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98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032.1105</a:t>
                    </a:r>
                    <a:endParaRPr lang="en-US"/>
                  </a:p>
                </p:txBody>
              </p:sp>
              <p:sp>
                <p:nvSpPr>
                  <p:cNvPr id="92324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98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39" name="Group 167"/>
                <p:cNvGrpSpPr>
                  <a:grpSpLocks/>
                </p:cNvGrpSpPr>
                <p:nvPr/>
              </p:nvGrpSpPr>
              <p:grpSpPr bwMode="auto">
                <a:xfrm>
                  <a:off x="714" y="4698"/>
                  <a:ext cx="3061" cy="144"/>
                  <a:chOff x="714" y="4698"/>
                  <a:chExt cx="3061" cy="144"/>
                </a:xfrm>
              </p:grpSpPr>
              <p:sp>
                <p:nvSpPr>
                  <p:cNvPr id="92215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698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Silica Gel, CAMAG DSF-0</a:t>
                    </a:r>
                    <a:endParaRPr lang="en-US"/>
                  </a:p>
                </p:txBody>
              </p:sp>
              <p:sp>
                <p:nvSpPr>
                  <p:cNvPr id="92326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698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40" name="Group 169"/>
                <p:cNvGrpSpPr>
                  <a:grpSpLocks/>
                </p:cNvGrpSpPr>
                <p:nvPr/>
              </p:nvGrpSpPr>
              <p:grpSpPr bwMode="auto">
                <a:xfrm>
                  <a:off x="3775" y="4698"/>
                  <a:ext cx="612" cy="144"/>
                  <a:chOff x="3775" y="4698"/>
                  <a:chExt cx="612" cy="144"/>
                </a:xfrm>
              </p:grpSpPr>
              <p:sp>
                <p:nvSpPr>
                  <p:cNvPr id="92216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4698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 kg</a:t>
                    </a:r>
                    <a:endParaRPr lang="en-US"/>
                  </a:p>
                </p:txBody>
              </p:sp>
              <p:sp>
                <p:nvSpPr>
                  <p:cNvPr id="92328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4698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42" name="Group 171"/>
                <p:cNvGrpSpPr>
                  <a:grpSpLocks/>
                </p:cNvGrpSpPr>
                <p:nvPr/>
              </p:nvGrpSpPr>
              <p:grpSpPr bwMode="auto">
                <a:xfrm>
                  <a:off x="0" y="4842"/>
                  <a:ext cx="714" cy="144"/>
                  <a:chOff x="0" y="4842"/>
                  <a:chExt cx="714" cy="144"/>
                </a:xfrm>
              </p:grpSpPr>
              <p:sp>
                <p:nvSpPr>
                  <p:cNvPr id="92217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842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032.1151</a:t>
                    </a:r>
                    <a:endParaRPr lang="en-US"/>
                  </a:p>
                </p:txBody>
              </p:sp>
              <p:sp>
                <p:nvSpPr>
                  <p:cNvPr id="92330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842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43" name="Group 173"/>
                <p:cNvGrpSpPr>
                  <a:grpSpLocks/>
                </p:cNvGrpSpPr>
                <p:nvPr/>
              </p:nvGrpSpPr>
              <p:grpSpPr bwMode="auto">
                <a:xfrm>
                  <a:off x="714" y="4842"/>
                  <a:ext cx="3061" cy="144"/>
                  <a:chOff x="714" y="4842"/>
                  <a:chExt cx="3061" cy="144"/>
                </a:xfrm>
              </p:grpSpPr>
              <p:sp>
                <p:nvSpPr>
                  <p:cNvPr id="9221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842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Silica Gel, CAMAG DSF-5</a:t>
                    </a:r>
                    <a:endParaRPr lang="en-US"/>
                  </a:p>
                </p:txBody>
              </p:sp>
              <p:sp>
                <p:nvSpPr>
                  <p:cNvPr id="92332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842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44" name="Group 175"/>
                <p:cNvGrpSpPr>
                  <a:grpSpLocks/>
                </p:cNvGrpSpPr>
                <p:nvPr/>
              </p:nvGrpSpPr>
              <p:grpSpPr bwMode="auto">
                <a:xfrm>
                  <a:off x="3775" y="4842"/>
                  <a:ext cx="612" cy="144"/>
                  <a:chOff x="3775" y="4842"/>
                  <a:chExt cx="612" cy="144"/>
                </a:xfrm>
              </p:grpSpPr>
              <p:sp>
                <p:nvSpPr>
                  <p:cNvPr id="92219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4842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 kg</a:t>
                    </a:r>
                    <a:endParaRPr lang="en-US"/>
                  </a:p>
                </p:txBody>
              </p:sp>
              <p:sp>
                <p:nvSpPr>
                  <p:cNvPr id="92334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4842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45" name="Group 177"/>
                <p:cNvGrpSpPr>
                  <a:grpSpLocks/>
                </p:cNvGrpSpPr>
                <p:nvPr/>
              </p:nvGrpSpPr>
              <p:grpSpPr bwMode="auto">
                <a:xfrm>
                  <a:off x="0" y="4986"/>
                  <a:ext cx="714" cy="144"/>
                  <a:chOff x="0" y="4986"/>
                  <a:chExt cx="714" cy="144"/>
                </a:xfrm>
              </p:grpSpPr>
              <p:sp>
                <p:nvSpPr>
                  <p:cNvPr id="92220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986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032.1155</a:t>
                    </a:r>
                    <a:endParaRPr lang="en-US"/>
                  </a:p>
                </p:txBody>
              </p:sp>
              <p:sp>
                <p:nvSpPr>
                  <p:cNvPr id="92336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986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346" name="Group 179"/>
                <p:cNvGrpSpPr>
                  <a:grpSpLocks/>
                </p:cNvGrpSpPr>
                <p:nvPr/>
              </p:nvGrpSpPr>
              <p:grpSpPr bwMode="auto">
                <a:xfrm>
                  <a:off x="714" y="4986"/>
                  <a:ext cx="3061" cy="144"/>
                  <a:chOff x="714" y="4986"/>
                  <a:chExt cx="3061" cy="144"/>
                </a:xfrm>
              </p:grpSpPr>
              <p:sp>
                <p:nvSpPr>
                  <p:cNvPr id="92221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986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Silica Gel, CAMAG DSF-5</a:t>
                    </a:r>
                    <a:endParaRPr lang="en-US"/>
                  </a:p>
                </p:txBody>
              </p:sp>
              <p:sp>
                <p:nvSpPr>
                  <p:cNvPr id="92338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986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2341" name="Rectangle 181"/>
              <p:cNvSpPr>
                <a:spLocks noChangeArrowheads="1"/>
              </p:cNvSpPr>
              <p:nvPr/>
            </p:nvSpPr>
            <p:spPr bwMode="auto">
              <a:xfrm>
                <a:off x="-3" y="2247"/>
                <a:ext cx="4393" cy="2886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6553200" cy="639762"/>
          </a:xfrm>
        </p:spPr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MERCK Adsorbents</a:t>
            </a:r>
            <a:r>
              <a:rPr lang="en-US"/>
              <a:t> </a:t>
            </a:r>
          </a:p>
        </p:txBody>
      </p:sp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1085850" y="1447800"/>
            <a:ext cx="6973888" cy="3962400"/>
            <a:chOff x="-3" y="2247"/>
            <a:chExt cx="4393" cy="2310"/>
          </a:xfrm>
        </p:grpSpPr>
        <p:sp>
          <p:nvSpPr>
            <p:cNvPr id="94211" name="Rectangle 3"/>
            <p:cNvSpPr>
              <a:spLocks noChangeArrowheads="1"/>
            </p:cNvSpPr>
            <p:nvPr/>
          </p:nvSpPr>
          <p:spPr bwMode="auto">
            <a:xfrm>
              <a:off x="0" y="2250"/>
              <a:ext cx="4388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150"/>
            <p:cNvGrpSpPr>
              <a:grpSpLocks/>
            </p:cNvGrpSpPr>
            <p:nvPr/>
          </p:nvGrpSpPr>
          <p:grpSpPr bwMode="auto">
            <a:xfrm>
              <a:off x="-3" y="2247"/>
              <a:ext cx="4393" cy="2310"/>
              <a:chOff x="-3" y="2247"/>
              <a:chExt cx="4393" cy="2310"/>
            </a:xfrm>
          </p:grpSpPr>
          <p:grpSp>
            <p:nvGrpSpPr>
              <p:cNvPr id="4" name="Group 148"/>
              <p:cNvGrpSpPr>
                <a:grpSpLocks/>
              </p:cNvGrpSpPr>
              <p:nvPr/>
            </p:nvGrpSpPr>
            <p:grpSpPr bwMode="auto">
              <a:xfrm>
                <a:off x="0" y="2250"/>
                <a:ext cx="4387" cy="2304"/>
                <a:chOff x="0" y="2250"/>
                <a:chExt cx="4387" cy="2304"/>
              </a:xfrm>
            </p:grpSpPr>
            <p:grpSp>
              <p:nvGrpSpPr>
                <p:cNvPr id="5" name="Group 53"/>
                <p:cNvGrpSpPr>
                  <a:grpSpLocks/>
                </p:cNvGrpSpPr>
                <p:nvPr/>
              </p:nvGrpSpPr>
              <p:grpSpPr bwMode="auto">
                <a:xfrm>
                  <a:off x="0" y="2250"/>
                  <a:ext cx="714" cy="144"/>
                  <a:chOff x="0" y="2250"/>
                  <a:chExt cx="714" cy="144"/>
                </a:xfrm>
              </p:grpSpPr>
              <p:sp>
                <p:nvSpPr>
                  <p:cNvPr id="94212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250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033.1090</a:t>
                    </a:r>
                    <a:endParaRPr lang="en-US"/>
                  </a:p>
                </p:txBody>
              </p:sp>
              <p:sp>
                <p:nvSpPr>
                  <p:cNvPr id="94260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250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55"/>
                <p:cNvGrpSpPr>
                  <a:grpSpLocks/>
                </p:cNvGrpSpPr>
                <p:nvPr/>
              </p:nvGrpSpPr>
              <p:grpSpPr bwMode="auto">
                <a:xfrm>
                  <a:off x="714" y="2250"/>
                  <a:ext cx="3061" cy="144"/>
                  <a:chOff x="714" y="2250"/>
                  <a:chExt cx="3061" cy="144"/>
                </a:xfrm>
              </p:grpSpPr>
              <p:sp>
                <p:nvSpPr>
                  <p:cNvPr id="94213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250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Aluminium Oxide MERCK G (type 60/E)</a:t>
                    </a:r>
                    <a:endParaRPr lang="en-US"/>
                  </a:p>
                </p:txBody>
              </p:sp>
              <p:sp>
                <p:nvSpPr>
                  <p:cNvPr id="94262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250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57"/>
                <p:cNvGrpSpPr>
                  <a:grpSpLocks/>
                </p:cNvGrpSpPr>
                <p:nvPr/>
              </p:nvGrpSpPr>
              <p:grpSpPr bwMode="auto">
                <a:xfrm>
                  <a:off x="3775" y="2250"/>
                  <a:ext cx="612" cy="144"/>
                  <a:chOff x="3775" y="2250"/>
                  <a:chExt cx="612" cy="144"/>
                </a:xfrm>
              </p:grpSpPr>
              <p:sp>
                <p:nvSpPr>
                  <p:cNvPr id="94214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250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500 g</a:t>
                    </a:r>
                    <a:endParaRPr lang="en-US"/>
                  </a:p>
                </p:txBody>
              </p:sp>
              <p:sp>
                <p:nvSpPr>
                  <p:cNvPr id="9426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250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59"/>
                <p:cNvGrpSpPr>
                  <a:grpSpLocks/>
                </p:cNvGrpSpPr>
                <p:nvPr/>
              </p:nvGrpSpPr>
              <p:grpSpPr bwMode="auto">
                <a:xfrm>
                  <a:off x="0" y="2394"/>
                  <a:ext cx="714" cy="144"/>
                  <a:chOff x="0" y="2394"/>
                  <a:chExt cx="714" cy="144"/>
                </a:xfrm>
              </p:grpSpPr>
              <p:sp>
                <p:nvSpPr>
                  <p:cNvPr id="9421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394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033.1092</a:t>
                    </a:r>
                    <a:endParaRPr lang="en-US"/>
                  </a:p>
                </p:txBody>
              </p:sp>
              <p:sp>
                <p:nvSpPr>
                  <p:cNvPr id="9426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394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61"/>
                <p:cNvGrpSpPr>
                  <a:grpSpLocks/>
                </p:cNvGrpSpPr>
                <p:nvPr/>
              </p:nvGrpSpPr>
              <p:grpSpPr bwMode="auto">
                <a:xfrm>
                  <a:off x="714" y="2394"/>
                  <a:ext cx="3061" cy="144"/>
                  <a:chOff x="714" y="2394"/>
                  <a:chExt cx="3061" cy="144"/>
                </a:xfrm>
              </p:grpSpPr>
              <p:sp>
                <p:nvSpPr>
                  <p:cNvPr id="9421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394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Aluminium Oxide MERCK GF (type 60/E)</a:t>
                    </a:r>
                    <a:endParaRPr lang="en-US"/>
                  </a:p>
                </p:txBody>
              </p:sp>
              <p:sp>
                <p:nvSpPr>
                  <p:cNvPr id="9426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394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63"/>
                <p:cNvGrpSpPr>
                  <a:grpSpLocks/>
                </p:cNvGrpSpPr>
                <p:nvPr/>
              </p:nvGrpSpPr>
              <p:grpSpPr bwMode="auto">
                <a:xfrm>
                  <a:off x="3775" y="2394"/>
                  <a:ext cx="612" cy="144"/>
                  <a:chOff x="3775" y="2394"/>
                  <a:chExt cx="612" cy="144"/>
                </a:xfrm>
              </p:grpSpPr>
              <p:sp>
                <p:nvSpPr>
                  <p:cNvPr id="94217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394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500 g</a:t>
                    </a:r>
                    <a:endParaRPr lang="en-US"/>
                  </a:p>
                </p:txBody>
              </p:sp>
              <p:sp>
                <p:nvSpPr>
                  <p:cNvPr id="9427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394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65"/>
                <p:cNvGrpSpPr>
                  <a:grpSpLocks/>
                </p:cNvGrpSpPr>
                <p:nvPr/>
              </p:nvGrpSpPr>
              <p:grpSpPr bwMode="auto">
                <a:xfrm>
                  <a:off x="0" y="2538"/>
                  <a:ext cx="714" cy="144"/>
                  <a:chOff x="0" y="2538"/>
                  <a:chExt cx="714" cy="144"/>
                </a:xfrm>
              </p:grpSpPr>
              <p:sp>
                <p:nvSpPr>
                  <p:cNvPr id="9421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38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033.1091</a:t>
                    </a:r>
                    <a:endParaRPr lang="en-US"/>
                  </a:p>
                </p:txBody>
              </p:sp>
              <p:sp>
                <p:nvSpPr>
                  <p:cNvPr id="9427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38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67"/>
                <p:cNvGrpSpPr>
                  <a:grpSpLocks/>
                </p:cNvGrpSpPr>
                <p:nvPr/>
              </p:nvGrpSpPr>
              <p:grpSpPr bwMode="auto">
                <a:xfrm>
                  <a:off x="714" y="2538"/>
                  <a:ext cx="3061" cy="144"/>
                  <a:chOff x="714" y="2538"/>
                  <a:chExt cx="3061" cy="144"/>
                </a:xfrm>
              </p:grpSpPr>
              <p:sp>
                <p:nvSpPr>
                  <p:cNvPr id="9421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538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Aluminium Oxide MERCK G (type 60/E)</a:t>
                    </a:r>
                    <a:endParaRPr lang="en-US"/>
                  </a:p>
                </p:txBody>
              </p:sp>
              <p:sp>
                <p:nvSpPr>
                  <p:cNvPr id="9427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538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69"/>
                <p:cNvGrpSpPr>
                  <a:grpSpLocks/>
                </p:cNvGrpSpPr>
                <p:nvPr/>
              </p:nvGrpSpPr>
              <p:grpSpPr bwMode="auto">
                <a:xfrm>
                  <a:off x="3775" y="2538"/>
                  <a:ext cx="612" cy="144"/>
                  <a:chOff x="3775" y="2538"/>
                  <a:chExt cx="612" cy="144"/>
                </a:xfrm>
              </p:grpSpPr>
              <p:sp>
                <p:nvSpPr>
                  <p:cNvPr id="9422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538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2,5 kg</a:t>
                    </a:r>
                    <a:endParaRPr lang="en-US"/>
                  </a:p>
                </p:txBody>
              </p:sp>
              <p:sp>
                <p:nvSpPr>
                  <p:cNvPr id="9427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538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71"/>
                <p:cNvGrpSpPr>
                  <a:grpSpLocks/>
                </p:cNvGrpSpPr>
                <p:nvPr/>
              </p:nvGrpSpPr>
              <p:grpSpPr bwMode="auto">
                <a:xfrm>
                  <a:off x="0" y="2682"/>
                  <a:ext cx="714" cy="144"/>
                  <a:chOff x="0" y="2682"/>
                  <a:chExt cx="714" cy="144"/>
                </a:xfrm>
              </p:grpSpPr>
              <p:sp>
                <p:nvSpPr>
                  <p:cNvPr id="9422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682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033.1085</a:t>
                    </a:r>
                    <a:endParaRPr lang="en-US"/>
                  </a:p>
                </p:txBody>
              </p:sp>
              <p:sp>
                <p:nvSpPr>
                  <p:cNvPr id="9427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682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73"/>
                <p:cNvGrpSpPr>
                  <a:grpSpLocks/>
                </p:cNvGrpSpPr>
                <p:nvPr/>
              </p:nvGrpSpPr>
              <p:grpSpPr bwMode="auto">
                <a:xfrm>
                  <a:off x="714" y="2682"/>
                  <a:ext cx="3061" cy="144"/>
                  <a:chOff x="714" y="2682"/>
                  <a:chExt cx="3061" cy="144"/>
                </a:xfrm>
              </p:grpSpPr>
              <p:sp>
                <p:nvSpPr>
                  <p:cNvPr id="9422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682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Aluminium Oxide MERCK H basic (type 60/E)</a:t>
                    </a:r>
                    <a:endParaRPr lang="en-US"/>
                  </a:p>
                </p:txBody>
              </p:sp>
              <p:sp>
                <p:nvSpPr>
                  <p:cNvPr id="94280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682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75"/>
                <p:cNvGrpSpPr>
                  <a:grpSpLocks/>
                </p:cNvGrpSpPr>
                <p:nvPr/>
              </p:nvGrpSpPr>
              <p:grpSpPr bwMode="auto">
                <a:xfrm>
                  <a:off x="3775" y="2682"/>
                  <a:ext cx="612" cy="144"/>
                  <a:chOff x="3775" y="2682"/>
                  <a:chExt cx="612" cy="144"/>
                </a:xfrm>
              </p:grpSpPr>
              <p:sp>
                <p:nvSpPr>
                  <p:cNvPr id="9422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682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500 g</a:t>
                    </a:r>
                    <a:endParaRPr lang="en-US"/>
                  </a:p>
                </p:txBody>
              </p:sp>
              <p:sp>
                <p:nvSpPr>
                  <p:cNvPr id="94282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682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77"/>
                <p:cNvGrpSpPr>
                  <a:grpSpLocks/>
                </p:cNvGrpSpPr>
                <p:nvPr/>
              </p:nvGrpSpPr>
              <p:grpSpPr bwMode="auto">
                <a:xfrm>
                  <a:off x="0" y="2826"/>
                  <a:ext cx="714" cy="144"/>
                  <a:chOff x="0" y="2826"/>
                  <a:chExt cx="714" cy="144"/>
                </a:xfrm>
              </p:grpSpPr>
              <p:sp>
                <p:nvSpPr>
                  <p:cNvPr id="9422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26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033.1094</a:t>
                    </a:r>
                    <a:endParaRPr lang="en-US"/>
                  </a:p>
                </p:txBody>
              </p:sp>
              <p:sp>
                <p:nvSpPr>
                  <p:cNvPr id="94284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26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79"/>
                <p:cNvGrpSpPr>
                  <a:grpSpLocks/>
                </p:cNvGrpSpPr>
                <p:nvPr/>
              </p:nvGrpSpPr>
              <p:grpSpPr bwMode="auto">
                <a:xfrm>
                  <a:off x="714" y="2826"/>
                  <a:ext cx="3061" cy="144"/>
                  <a:chOff x="714" y="2826"/>
                  <a:chExt cx="3061" cy="144"/>
                </a:xfrm>
              </p:grpSpPr>
              <p:sp>
                <p:nvSpPr>
                  <p:cNvPr id="9422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826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Aluminium Oxide MERCK HF basic (type 60/E)</a:t>
                    </a:r>
                    <a:endParaRPr lang="en-US"/>
                  </a:p>
                </p:txBody>
              </p:sp>
              <p:sp>
                <p:nvSpPr>
                  <p:cNvPr id="94286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826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81"/>
                <p:cNvGrpSpPr>
                  <a:grpSpLocks/>
                </p:cNvGrpSpPr>
                <p:nvPr/>
              </p:nvGrpSpPr>
              <p:grpSpPr bwMode="auto">
                <a:xfrm>
                  <a:off x="3775" y="2826"/>
                  <a:ext cx="612" cy="144"/>
                  <a:chOff x="3775" y="2826"/>
                  <a:chExt cx="612" cy="144"/>
                </a:xfrm>
              </p:grpSpPr>
              <p:sp>
                <p:nvSpPr>
                  <p:cNvPr id="9422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826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500 g</a:t>
                    </a:r>
                    <a:endParaRPr lang="en-US"/>
                  </a:p>
                </p:txBody>
              </p:sp>
              <p:sp>
                <p:nvSpPr>
                  <p:cNvPr id="94288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826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83"/>
                <p:cNvGrpSpPr>
                  <a:grpSpLocks/>
                </p:cNvGrpSpPr>
                <p:nvPr/>
              </p:nvGrpSpPr>
              <p:grpSpPr bwMode="auto">
                <a:xfrm>
                  <a:off x="0" y="2970"/>
                  <a:ext cx="714" cy="144"/>
                  <a:chOff x="0" y="2970"/>
                  <a:chExt cx="714" cy="144"/>
                </a:xfrm>
              </p:grpSpPr>
              <p:sp>
                <p:nvSpPr>
                  <p:cNvPr id="9422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970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033.7731</a:t>
                    </a:r>
                    <a:endParaRPr lang="en-US"/>
                  </a:p>
                </p:txBody>
              </p:sp>
              <p:sp>
                <p:nvSpPr>
                  <p:cNvPr id="94290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970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85"/>
                <p:cNvGrpSpPr>
                  <a:grpSpLocks/>
                </p:cNvGrpSpPr>
                <p:nvPr/>
              </p:nvGrpSpPr>
              <p:grpSpPr bwMode="auto">
                <a:xfrm>
                  <a:off x="714" y="2970"/>
                  <a:ext cx="3061" cy="144"/>
                  <a:chOff x="714" y="2970"/>
                  <a:chExt cx="3061" cy="144"/>
                </a:xfrm>
              </p:grpSpPr>
              <p:sp>
                <p:nvSpPr>
                  <p:cNvPr id="9422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970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Silica Gel MERCK G (type 60)</a:t>
                    </a:r>
                    <a:endParaRPr lang="en-US"/>
                  </a:p>
                </p:txBody>
              </p:sp>
              <p:sp>
                <p:nvSpPr>
                  <p:cNvPr id="94292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2970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87"/>
                <p:cNvGrpSpPr>
                  <a:grpSpLocks/>
                </p:cNvGrpSpPr>
                <p:nvPr/>
              </p:nvGrpSpPr>
              <p:grpSpPr bwMode="auto">
                <a:xfrm>
                  <a:off x="3775" y="2970"/>
                  <a:ext cx="612" cy="144"/>
                  <a:chOff x="3775" y="2970"/>
                  <a:chExt cx="612" cy="144"/>
                </a:xfrm>
              </p:grpSpPr>
              <p:sp>
                <p:nvSpPr>
                  <p:cNvPr id="9422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970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 kg</a:t>
                    </a:r>
                    <a:endParaRPr lang="en-US"/>
                  </a:p>
                </p:txBody>
              </p:sp>
              <p:sp>
                <p:nvSpPr>
                  <p:cNvPr id="94294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2970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89"/>
                <p:cNvGrpSpPr>
                  <a:grpSpLocks/>
                </p:cNvGrpSpPr>
                <p:nvPr/>
              </p:nvGrpSpPr>
              <p:grpSpPr bwMode="auto">
                <a:xfrm>
                  <a:off x="0" y="3114"/>
                  <a:ext cx="714" cy="144"/>
                  <a:chOff x="0" y="3114"/>
                  <a:chExt cx="714" cy="144"/>
                </a:xfrm>
              </p:grpSpPr>
              <p:sp>
                <p:nvSpPr>
                  <p:cNvPr id="9423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114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033.7733</a:t>
                    </a:r>
                    <a:endParaRPr lang="en-US"/>
                  </a:p>
                </p:txBody>
              </p:sp>
              <p:sp>
                <p:nvSpPr>
                  <p:cNvPr id="94296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114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91"/>
                <p:cNvGrpSpPr>
                  <a:grpSpLocks/>
                </p:cNvGrpSpPr>
                <p:nvPr/>
              </p:nvGrpSpPr>
              <p:grpSpPr bwMode="auto">
                <a:xfrm>
                  <a:off x="714" y="3114"/>
                  <a:ext cx="3061" cy="144"/>
                  <a:chOff x="714" y="3114"/>
                  <a:chExt cx="3061" cy="144"/>
                </a:xfrm>
              </p:grpSpPr>
              <p:sp>
                <p:nvSpPr>
                  <p:cNvPr id="9423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114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Silica Gel MERCK G (type 60)</a:t>
                    </a:r>
                    <a:endParaRPr lang="en-US"/>
                  </a:p>
                </p:txBody>
              </p:sp>
              <p:sp>
                <p:nvSpPr>
                  <p:cNvPr id="94298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114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93"/>
                <p:cNvGrpSpPr>
                  <a:grpSpLocks/>
                </p:cNvGrpSpPr>
                <p:nvPr/>
              </p:nvGrpSpPr>
              <p:grpSpPr bwMode="auto">
                <a:xfrm>
                  <a:off x="3775" y="3114"/>
                  <a:ext cx="612" cy="144"/>
                  <a:chOff x="3775" y="3114"/>
                  <a:chExt cx="612" cy="144"/>
                </a:xfrm>
              </p:grpSpPr>
              <p:sp>
                <p:nvSpPr>
                  <p:cNvPr id="9423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114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 kg</a:t>
                    </a:r>
                    <a:endParaRPr lang="en-US"/>
                  </a:p>
                </p:txBody>
              </p:sp>
              <p:sp>
                <p:nvSpPr>
                  <p:cNvPr id="94300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114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95"/>
                <p:cNvGrpSpPr>
                  <a:grpSpLocks/>
                </p:cNvGrpSpPr>
                <p:nvPr/>
              </p:nvGrpSpPr>
              <p:grpSpPr bwMode="auto">
                <a:xfrm>
                  <a:off x="0" y="3258"/>
                  <a:ext cx="714" cy="144"/>
                  <a:chOff x="0" y="3258"/>
                  <a:chExt cx="714" cy="144"/>
                </a:xfrm>
              </p:grpSpPr>
              <p:sp>
                <p:nvSpPr>
                  <p:cNvPr id="9423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258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033.7730</a:t>
                    </a:r>
                    <a:endParaRPr lang="en-US"/>
                  </a:p>
                </p:txBody>
              </p:sp>
              <p:sp>
                <p:nvSpPr>
                  <p:cNvPr id="94302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258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97"/>
                <p:cNvGrpSpPr>
                  <a:grpSpLocks/>
                </p:cNvGrpSpPr>
                <p:nvPr/>
              </p:nvGrpSpPr>
              <p:grpSpPr bwMode="auto">
                <a:xfrm>
                  <a:off x="714" y="3258"/>
                  <a:ext cx="3061" cy="144"/>
                  <a:chOff x="714" y="3258"/>
                  <a:chExt cx="3061" cy="144"/>
                </a:xfrm>
              </p:grpSpPr>
              <p:sp>
                <p:nvSpPr>
                  <p:cNvPr id="9423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258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Silica Gel MERCK GF (type 60)</a:t>
                    </a:r>
                    <a:endParaRPr lang="en-US"/>
                  </a:p>
                </p:txBody>
              </p:sp>
              <p:sp>
                <p:nvSpPr>
                  <p:cNvPr id="9430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258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99"/>
                <p:cNvGrpSpPr>
                  <a:grpSpLocks/>
                </p:cNvGrpSpPr>
                <p:nvPr/>
              </p:nvGrpSpPr>
              <p:grpSpPr bwMode="auto">
                <a:xfrm>
                  <a:off x="3775" y="3258"/>
                  <a:ext cx="612" cy="144"/>
                  <a:chOff x="3775" y="3258"/>
                  <a:chExt cx="612" cy="144"/>
                </a:xfrm>
              </p:grpSpPr>
              <p:sp>
                <p:nvSpPr>
                  <p:cNvPr id="9423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258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 kg</a:t>
                    </a:r>
                    <a:endParaRPr lang="en-US"/>
                  </a:p>
                </p:txBody>
              </p:sp>
              <p:sp>
                <p:nvSpPr>
                  <p:cNvPr id="9430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258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101"/>
                <p:cNvGrpSpPr>
                  <a:grpSpLocks/>
                </p:cNvGrpSpPr>
                <p:nvPr/>
              </p:nvGrpSpPr>
              <p:grpSpPr bwMode="auto">
                <a:xfrm>
                  <a:off x="0" y="3402"/>
                  <a:ext cx="714" cy="144"/>
                  <a:chOff x="0" y="3402"/>
                  <a:chExt cx="714" cy="144"/>
                </a:xfrm>
              </p:grpSpPr>
              <p:sp>
                <p:nvSpPr>
                  <p:cNvPr id="9423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402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033.7729</a:t>
                    </a:r>
                    <a:endParaRPr lang="en-US"/>
                  </a:p>
                </p:txBody>
              </p:sp>
              <p:sp>
                <p:nvSpPr>
                  <p:cNvPr id="94308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402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103"/>
                <p:cNvGrpSpPr>
                  <a:grpSpLocks/>
                </p:cNvGrpSpPr>
                <p:nvPr/>
              </p:nvGrpSpPr>
              <p:grpSpPr bwMode="auto">
                <a:xfrm>
                  <a:off x="714" y="3402"/>
                  <a:ext cx="3061" cy="144"/>
                  <a:chOff x="714" y="3402"/>
                  <a:chExt cx="3061" cy="144"/>
                </a:xfrm>
              </p:grpSpPr>
              <p:sp>
                <p:nvSpPr>
                  <p:cNvPr id="9423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402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Silica Gel MERCK GF (type 60)</a:t>
                    </a:r>
                    <a:endParaRPr lang="en-US"/>
                  </a:p>
                </p:txBody>
              </p:sp>
              <p:sp>
                <p:nvSpPr>
                  <p:cNvPr id="94310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402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105"/>
                <p:cNvGrpSpPr>
                  <a:grpSpLocks/>
                </p:cNvGrpSpPr>
                <p:nvPr/>
              </p:nvGrpSpPr>
              <p:grpSpPr bwMode="auto">
                <a:xfrm>
                  <a:off x="3775" y="3402"/>
                  <a:ext cx="612" cy="144"/>
                  <a:chOff x="3775" y="3402"/>
                  <a:chExt cx="612" cy="144"/>
                </a:xfrm>
              </p:grpSpPr>
              <p:sp>
                <p:nvSpPr>
                  <p:cNvPr id="94238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402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 kg</a:t>
                    </a:r>
                    <a:endParaRPr lang="en-US"/>
                  </a:p>
                </p:txBody>
              </p:sp>
              <p:sp>
                <p:nvSpPr>
                  <p:cNvPr id="94312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402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05" name="Group 107"/>
                <p:cNvGrpSpPr>
                  <a:grpSpLocks/>
                </p:cNvGrpSpPr>
                <p:nvPr/>
              </p:nvGrpSpPr>
              <p:grpSpPr bwMode="auto">
                <a:xfrm>
                  <a:off x="0" y="3546"/>
                  <a:ext cx="714" cy="144"/>
                  <a:chOff x="0" y="3546"/>
                  <a:chExt cx="714" cy="144"/>
                </a:xfrm>
              </p:grpSpPr>
              <p:sp>
                <p:nvSpPr>
                  <p:cNvPr id="94239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546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033.7736</a:t>
                    </a:r>
                    <a:endParaRPr lang="en-US"/>
                  </a:p>
                </p:txBody>
              </p:sp>
              <p:sp>
                <p:nvSpPr>
                  <p:cNvPr id="94314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546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07" name="Group 109"/>
                <p:cNvGrpSpPr>
                  <a:grpSpLocks/>
                </p:cNvGrpSpPr>
                <p:nvPr/>
              </p:nvGrpSpPr>
              <p:grpSpPr bwMode="auto">
                <a:xfrm>
                  <a:off x="714" y="3546"/>
                  <a:ext cx="3061" cy="144"/>
                  <a:chOff x="714" y="3546"/>
                  <a:chExt cx="3061" cy="144"/>
                </a:xfrm>
              </p:grpSpPr>
              <p:sp>
                <p:nvSpPr>
                  <p:cNvPr id="94240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546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Silica Gel MERCK H (type 60)</a:t>
                    </a:r>
                    <a:endParaRPr lang="en-US"/>
                  </a:p>
                </p:txBody>
              </p:sp>
              <p:sp>
                <p:nvSpPr>
                  <p:cNvPr id="94316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546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09" name="Group 111"/>
                <p:cNvGrpSpPr>
                  <a:grpSpLocks/>
                </p:cNvGrpSpPr>
                <p:nvPr/>
              </p:nvGrpSpPr>
              <p:grpSpPr bwMode="auto">
                <a:xfrm>
                  <a:off x="3775" y="3546"/>
                  <a:ext cx="612" cy="144"/>
                  <a:chOff x="3775" y="3546"/>
                  <a:chExt cx="612" cy="144"/>
                </a:xfrm>
              </p:grpSpPr>
              <p:sp>
                <p:nvSpPr>
                  <p:cNvPr id="9424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546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 kg</a:t>
                    </a:r>
                    <a:endParaRPr lang="en-US"/>
                  </a:p>
                </p:txBody>
              </p:sp>
              <p:sp>
                <p:nvSpPr>
                  <p:cNvPr id="94318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546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11" name="Group 113"/>
                <p:cNvGrpSpPr>
                  <a:grpSpLocks/>
                </p:cNvGrpSpPr>
                <p:nvPr/>
              </p:nvGrpSpPr>
              <p:grpSpPr bwMode="auto">
                <a:xfrm>
                  <a:off x="0" y="3690"/>
                  <a:ext cx="714" cy="144"/>
                  <a:chOff x="0" y="3690"/>
                  <a:chExt cx="714" cy="144"/>
                </a:xfrm>
              </p:grpSpPr>
              <p:sp>
                <p:nvSpPr>
                  <p:cNvPr id="9424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690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033.7738</a:t>
                    </a:r>
                    <a:endParaRPr lang="en-US"/>
                  </a:p>
                </p:txBody>
              </p:sp>
              <p:sp>
                <p:nvSpPr>
                  <p:cNvPr id="94320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690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13" name="Group 115"/>
                <p:cNvGrpSpPr>
                  <a:grpSpLocks/>
                </p:cNvGrpSpPr>
                <p:nvPr/>
              </p:nvGrpSpPr>
              <p:grpSpPr bwMode="auto">
                <a:xfrm>
                  <a:off x="714" y="3690"/>
                  <a:ext cx="3061" cy="144"/>
                  <a:chOff x="714" y="3690"/>
                  <a:chExt cx="3061" cy="144"/>
                </a:xfrm>
              </p:grpSpPr>
              <p:sp>
                <p:nvSpPr>
                  <p:cNvPr id="94243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690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Silica Gel MERCK H (type 60)</a:t>
                    </a:r>
                    <a:endParaRPr lang="en-US"/>
                  </a:p>
                </p:txBody>
              </p:sp>
              <p:sp>
                <p:nvSpPr>
                  <p:cNvPr id="94322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690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15" name="Group 117"/>
                <p:cNvGrpSpPr>
                  <a:grpSpLocks/>
                </p:cNvGrpSpPr>
                <p:nvPr/>
              </p:nvGrpSpPr>
              <p:grpSpPr bwMode="auto">
                <a:xfrm>
                  <a:off x="3775" y="3690"/>
                  <a:ext cx="612" cy="144"/>
                  <a:chOff x="3775" y="3690"/>
                  <a:chExt cx="612" cy="144"/>
                </a:xfrm>
              </p:grpSpPr>
              <p:sp>
                <p:nvSpPr>
                  <p:cNvPr id="94244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690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2,5 kg</a:t>
                    </a:r>
                    <a:endParaRPr lang="en-US"/>
                  </a:p>
                </p:txBody>
              </p:sp>
              <p:sp>
                <p:nvSpPr>
                  <p:cNvPr id="94324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690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17" name="Group 119"/>
                <p:cNvGrpSpPr>
                  <a:grpSpLocks/>
                </p:cNvGrpSpPr>
                <p:nvPr/>
              </p:nvGrpSpPr>
              <p:grpSpPr bwMode="auto">
                <a:xfrm>
                  <a:off x="0" y="3834"/>
                  <a:ext cx="714" cy="144"/>
                  <a:chOff x="0" y="3834"/>
                  <a:chExt cx="714" cy="144"/>
                </a:xfrm>
              </p:grpSpPr>
              <p:sp>
                <p:nvSpPr>
                  <p:cNvPr id="9424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834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033.7745</a:t>
                    </a:r>
                    <a:endParaRPr lang="en-US"/>
                  </a:p>
                </p:txBody>
              </p:sp>
              <p:sp>
                <p:nvSpPr>
                  <p:cNvPr id="94326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834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19" name="Group 121"/>
                <p:cNvGrpSpPr>
                  <a:grpSpLocks/>
                </p:cNvGrpSpPr>
                <p:nvPr/>
              </p:nvGrpSpPr>
              <p:grpSpPr bwMode="auto">
                <a:xfrm>
                  <a:off x="714" y="3834"/>
                  <a:ext cx="3061" cy="144"/>
                  <a:chOff x="714" y="3834"/>
                  <a:chExt cx="3061" cy="144"/>
                </a:xfrm>
              </p:grpSpPr>
              <p:sp>
                <p:nvSpPr>
                  <p:cNvPr id="94246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834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Silica Gel MERCK HF (type 60)</a:t>
                    </a:r>
                    <a:endParaRPr lang="en-US"/>
                  </a:p>
                </p:txBody>
              </p:sp>
              <p:sp>
                <p:nvSpPr>
                  <p:cNvPr id="94328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834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21" name="Group 123"/>
                <p:cNvGrpSpPr>
                  <a:grpSpLocks/>
                </p:cNvGrpSpPr>
                <p:nvPr/>
              </p:nvGrpSpPr>
              <p:grpSpPr bwMode="auto">
                <a:xfrm>
                  <a:off x="3775" y="3834"/>
                  <a:ext cx="612" cy="144"/>
                  <a:chOff x="3775" y="3834"/>
                  <a:chExt cx="612" cy="144"/>
                </a:xfrm>
              </p:grpSpPr>
              <p:sp>
                <p:nvSpPr>
                  <p:cNvPr id="94247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834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500 g</a:t>
                    </a:r>
                    <a:endParaRPr lang="en-US"/>
                  </a:p>
                </p:txBody>
              </p:sp>
              <p:sp>
                <p:nvSpPr>
                  <p:cNvPr id="94330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834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23" name="Group 125"/>
                <p:cNvGrpSpPr>
                  <a:grpSpLocks/>
                </p:cNvGrpSpPr>
                <p:nvPr/>
              </p:nvGrpSpPr>
              <p:grpSpPr bwMode="auto">
                <a:xfrm>
                  <a:off x="0" y="3978"/>
                  <a:ext cx="714" cy="144"/>
                  <a:chOff x="0" y="3978"/>
                  <a:chExt cx="714" cy="144"/>
                </a:xfrm>
              </p:grpSpPr>
              <p:sp>
                <p:nvSpPr>
                  <p:cNvPr id="9424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978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033.7739</a:t>
                    </a:r>
                    <a:endParaRPr lang="en-US"/>
                  </a:p>
                </p:txBody>
              </p:sp>
              <p:sp>
                <p:nvSpPr>
                  <p:cNvPr id="94332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978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25" name="Group 127"/>
                <p:cNvGrpSpPr>
                  <a:grpSpLocks/>
                </p:cNvGrpSpPr>
                <p:nvPr/>
              </p:nvGrpSpPr>
              <p:grpSpPr bwMode="auto">
                <a:xfrm>
                  <a:off x="714" y="3978"/>
                  <a:ext cx="3061" cy="144"/>
                  <a:chOff x="714" y="3978"/>
                  <a:chExt cx="3061" cy="144"/>
                </a:xfrm>
              </p:grpSpPr>
              <p:sp>
                <p:nvSpPr>
                  <p:cNvPr id="9424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978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Silica Gel MERCK HF (type 60)</a:t>
                    </a:r>
                    <a:endParaRPr lang="en-US"/>
                  </a:p>
                </p:txBody>
              </p:sp>
              <p:sp>
                <p:nvSpPr>
                  <p:cNvPr id="94334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3978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27" name="Group 129"/>
                <p:cNvGrpSpPr>
                  <a:grpSpLocks/>
                </p:cNvGrpSpPr>
                <p:nvPr/>
              </p:nvGrpSpPr>
              <p:grpSpPr bwMode="auto">
                <a:xfrm>
                  <a:off x="3775" y="3978"/>
                  <a:ext cx="612" cy="144"/>
                  <a:chOff x="3775" y="3978"/>
                  <a:chExt cx="612" cy="144"/>
                </a:xfrm>
              </p:grpSpPr>
              <p:sp>
                <p:nvSpPr>
                  <p:cNvPr id="94250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978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 kg</a:t>
                    </a:r>
                    <a:endParaRPr lang="en-US"/>
                  </a:p>
                </p:txBody>
              </p:sp>
              <p:sp>
                <p:nvSpPr>
                  <p:cNvPr id="94336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3978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29" name="Group 131"/>
                <p:cNvGrpSpPr>
                  <a:grpSpLocks/>
                </p:cNvGrpSpPr>
                <p:nvPr/>
              </p:nvGrpSpPr>
              <p:grpSpPr bwMode="auto">
                <a:xfrm>
                  <a:off x="0" y="4122"/>
                  <a:ext cx="714" cy="144"/>
                  <a:chOff x="0" y="4122"/>
                  <a:chExt cx="714" cy="144"/>
                </a:xfrm>
              </p:grpSpPr>
              <p:sp>
                <p:nvSpPr>
                  <p:cNvPr id="94251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122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033.7741</a:t>
                    </a:r>
                    <a:endParaRPr lang="en-US"/>
                  </a:p>
                </p:txBody>
              </p:sp>
              <p:sp>
                <p:nvSpPr>
                  <p:cNvPr id="94338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122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31" name="Group 133"/>
                <p:cNvGrpSpPr>
                  <a:grpSpLocks/>
                </p:cNvGrpSpPr>
                <p:nvPr/>
              </p:nvGrpSpPr>
              <p:grpSpPr bwMode="auto">
                <a:xfrm>
                  <a:off x="714" y="4122"/>
                  <a:ext cx="3061" cy="144"/>
                  <a:chOff x="714" y="4122"/>
                  <a:chExt cx="3061" cy="144"/>
                </a:xfrm>
              </p:grpSpPr>
              <p:sp>
                <p:nvSpPr>
                  <p:cNvPr id="9425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122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Silica Gel MERCK HF 254 + 366 (type 60)</a:t>
                    </a:r>
                    <a:endParaRPr lang="en-US"/>
                  </a:p>
                </p:txBody>
              </p:sp>
              <p:sp>
                <p:nvSpPr>
                  <p:cNvPr id="94340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122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33" name="Group 135"/>
                <p:cNvGrpSpPr>
                  <a:grpSpLocks/>
                </p:cNvGrpSpPr>
                <p:nvPr/>
              </p:nvGrpSpPr>
              <p:grpSpPr bwMode="auto">
                <a:xfrm>
                  <a:off x="3775" y="4122"/>
                  <a:ext cx="612" cy="144"/>
                  <a:chOff x="3775" y="4122"/>
                  <a:chExt cx="612" cy="144"/>
                </a:xfrm>
              </p:grpSpPr>
              <p:sp>
                <p:nvSpPr>
                  <p:cNvPr id="9425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4122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1 kg</a:t>
                    </a:r>
                    <a:endParaRPr lang="en-US"/>
                  </a:p>
                </p:txBody>
              </p:sp>
              <p:sp>
                <p:nvSpPr>
                  <p:cNvPr id="94342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4122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35" name="Group 137"/>
                <p:cNvGrpSpPr>
                  <a:grpSpLocks/>
                </p:cNvGrpSpPr>
                <p:nvPr/>
              </p:nvGrpSpPr>
              <p:grpSpPr bwMode="auto">
                <a:xfrm>
                  <a:off x="0" y="4266"/>
                  <a:ext cx="714" cy="144"/>
                  <a:chOff x="0" y="4266"/>
                  <a:chExt cx="714" cy="144"/>
                </a:xfrm>
              </p:grpSpPr>
              <p:sp>
                <p:nvSpPr>
                  <p:cNvPr id="94254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266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033.7744</a:t>
                    </a:r>
                    <a:endParaRPr lang="en-US"/>
                  </a:p>
                </p:txBody>
              </p:sp>
              <p:sp>
                <p:nvSpPr>
                  <p:cNvPr id="94344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266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37" name="Group 139"/>
                <p:cNvGrpSpPr>
                  <a:grpSpLocks/>
                </p:cNvGrpSpPr>
                <p:nvPr/>
              </p:nvGrpSpPr>
              <p:grpSpPr bwMode="auto">
                <a:xfrm>
                  <a:off x="714" y="4266"/>
                  <a:ext cx="3061" cy="144"/>
                  <a:chOff x="714" y="4266"/>
                  <a:chExt cx="3061" cy="144"/>
                </a:xfrm>
              </p:grpSpPr>
              <p:sp>
                <p:nvSpPr>
                  <p:cNvPr id="94255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266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Silica Gel MERCK 60 HR "high purity"</a:t>
                    </a:r>
                    <a:endParaRPr lang="en-US"/>
                  </a:p>
                </p:txBody>
              </p:sp>
              <p:sp>
                <p:nvSpPr>
                  <p:cNvPr id="94346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266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39" name="Group 141"/>
                <p:cNvGrpSpPr>
                  <a:grpSpLocks/>
                </p:cNvGrpSpPr>
                <p:nvPr/>
              </p:nvGrpSpPr>
              <p:grpSpPr bwMode="auto">
                <a:xfrm>
                  <a:off x="3775" y="4266"/>
                  <a:ext cx="612" cy="144"/>
                  <a:chOff x="3775" y="4266"/>
                  <a:chExt cx="612" cy="144"/>
                </a:xfrm>
              </p:grpSpPr>
              <p:sp>
                <p:nvSpPr>
                  <p:cNvPr id="94256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4266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500 g</a:t>
                    </a:r>
                    <a:endParaRPr lang="en-US"/>
                  </a:p>
                </p:txBody>
              </p:sp>
              <p:sp>
                <p:nvSpPr>
                  <p:cNvPr id="94348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4266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41" name="Group 143"/>
                <p:cNvGrpSpPr>
                  <a:grpSpLocks/>
                </p:cNvGrpSpPr>
                <p:nvPr/>
              </p:nvGrpSpPr>
              <p:grpSpPr bwMode="auto">
                <a:xfrm>
                  <a:off x="0" y="4410"/>
                  <a:ext cx="714" cy="144"/>
                  <a:chOff x="0" y="4410"/>
                  <a:chExt cx="714" cy="144"/>
                </a:xfrm>
              </p:grpSpPr>
              <p:sp>
                <p:nvSpPr>
                  <p:cNvPr id="94257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10"/>
                    <a:ext cx="714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033.8129</a:t>
                    </a:r>
                    <a:endParaRPr lang="en-US"/>
                  </a:p>
                </p:txBody>
              </p:sp>
              <p:sp>
                <p:nvSpPr>
                  <p:cNvPr id="94350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410"/>
                    <a:ext cx="714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43" name="Group 145"/>
                <p:cNvGrpSpPr>
                  <a:grpSpLocks/>
                </p:cNvGrpSpPr>
                <p:nvPr/>
              </p:nvGrpSpPr>
              <p:grpSpPr bwMode="auto">
                <a:xfrm>
                  <a:off x="714" y="4410"/>
                  <a:ext cx="3061" cy="144"/>
                  <a:chOff x="714" y="4410"/>
                  <a:chExt cx="3061" cy="144"/>
                </a:xfrm>
              </p:grpSpPr>
              <p:sp>
                <p:nvSpPr>
                  <p:cNvPr id="94258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410"/>
                    <a:ext cx="3061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Kieselguhr MERCK 60 G</a:t>
                    </a:r>
                    <a:endParaRPr lang="en-US"/>
                  </a:p>
                </p:txBody>
              </p:sp>
              <p:sp>
                <p:nvSpPr>
                  <p:cNvPr id="94352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714" y="4410"/>
                    <a:ext cx="3061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345" name="Group 147"/>
                <p:cNvGrpSpPr>
                  <a:grpSpLocks/>
                </p:cNvGrpSpPr>
                <p:nvPr/>
              </p:nvGrpSpPr>
              <p:grpSpPr bwMode="auto">
                <a:xfrm>
                  <a:off x="3775" y="4410"/>
                  <a:ext cx="612" cy="144"/>
                  <a:chOff x="3775" y="4410"/>
                  <a:chExt cx="612" cy="144"/>
                </a:xfrm>
              </p:grpSpPr>
              <p:sp>
                <p:nvSpPr>
                  <p:cNvPr id="94259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4410"/>
                    <a:ext cx="612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fontAlgn="t"/>
                    <a:r>
                      <a:rPr lang="en-US" sz="900">
                        <a:solidFill>
                          <a:srgbClr val="003366"/>
                        </a:solidFill>
                        <a:cs typeface="Arial" charset="0"/>
                      </a:rPr>
                      <a:t>500 g</a:t>
                    </a:r>
                    <a:endParaRPr lang="en-US"/>
                  </a:p>
                </p:txBody>
              </p:sp>
              <p:sp>
                <p:nvSpPr>
                  <p:cNvPr id="94354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3775" y="4410"/>
                    <a:ext cx="612" cy="14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4357" name="Rectangle 149"/>
              <p:cNvSpPr>
                <a:spLocks noChangeArrowheads="1"/>
              </p:cNvSpPr>
              <p:nvPr/>
            </p:nvSpPr>
            <p:spPr bwMode="auto">
              <a:xfrm>
                <a:off x="-3" y="2247"/>
                <a:ext cx="4393" cy="2310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Automatic TLC Plate Coater</a:t>
            </a:r>
            <a:endParaRPr lang="en-US"/>
          </a:p>
        </p:txBody>
      </p:sp>
      <p:pic>
        <p:nvPicPr>
          <p:cNvPr id="82948" name="Picture 4" descr="http://www.camag.com/v/images/47_coa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000250"/>
            <a:ext cx="33528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477000" cy="990600"/>
          </a:xfrm>
        </p:spPr>
        <p:txBody>
          <a:bodyPr/>
          <a:lstStyle/>
          <a:p>
            <a:r>
              <a:rPr lang="en-US" sz="4800">
                <a:cs typeface="Times New Roman" pitchFamily="18" charset="0"/>
              </a:rPr>
              <a:t>TLC Plate Box.</a:t>
            </a:r>
            <a:r>
              <a:rPr lang="en-US"/>
              <a:t> </a:t>
            </a:r>
          </a:p>
        </p:txBody>
      </p:sp>
      <p:pic>
        <p:nvPicPr>
          <p:cNvPr id="87044" name="Picture 4" descr="http://www.camag.com/v/images/51_plbo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133600"/>
            <a:ext cx="32004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4648200" cy="1143000"/>
          </a:xfrm>
        </p:spPr>
        <p:txBody>
          <a:bodyPr/>
          <a:lstStyle/>
          <a:p>
            <a:r>
              <a:rPr lang="en-US" sz="5400">
                <a:cs typeface="Times New Roman" pitchFamily="18" charset="0"/>
              </a:rPr>
              <a:t>Drying rack</a:t>
            </a:r>
            <a:r>
              <a:rPr lang="en-US"/>
              <a:t> </a:t>
            </a:r>
          </a:p>
        </p:txBody>
      </p:sp>
      <p:pic>
        <p:nvPicPr>
          <p:cNvPr id="86020" name="Picture 4" descr="http://www.camag.com/v/images/50_dry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09800"/>
            <a:ext cx="3733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rrowheads="1" noChangeAspect="1"/>
          </p:cNvPicPr>
          <p:nvPr/>
        </p:nvPicPr>
        <p:blipFill>
          <a:blip cstate="print" r:embed="rId2"/>
          <a:srcRect b="60" r="12"/>
          <a:stretch>
            <a:fillRect/>
          </a:stretch>
        </p:blipFill>
        <p:spPr bwMode="auto">
          <a:xfrm>
            <a:off x="112101" y="1417638"/>
            <a:ext cx="859450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err="1" smtClean="0"/>
              <a:t>Nanomat</a:t>
            </a:r>
            <a:endParaRPr lang="en-US" dirty="0" smtClean="0"/>
          </a:p>
          <a:p>
            <a:pPr algn="l" rtl="0">
              <a:buNone/>
            </a:pPr>
            <a:r>
              <a:rPr lang="en-US" dirty="0" err="1" smtClean="0"/>
              <a:t>Linomat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Automatic  TLC Sampler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latin typeface="Times New Roman" pitchFamily="18" charset="0"/>
              </a:rPr>
              <a:t>NANOMAT</a:t>
            </a:r>
          </a:p>
        </p:txBody>
      </p:sp>
      <p:pic>
        <p:nvPicPr>
          <p:cNvPr id="30732" name="Picture 12" descr="nano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33600"/>
            <a:ext cx="5638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Disposable Glass Capillaries </a:t>
            </a:r>
          </a:p>
        </p:txBody>
      </p:sp>
      <p:pic>
        <p:nvPicPr>
          <p:cNvPr id="78852" name="Picture 4" descr="http://www.discoverysciences.com/uploadedImages/Products/TLC/5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624538" cy="3991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latin typeface="Times New Roman" pitchFamily="18" charset="0"/>
              </a:rPr>
              <a:t>Capillary Dispenser System</a:t>
            </a:r>
          </a:p>
        </p:txBody>
      </p:sp>
      <p:pic>
        <p:nvPicPr>
          <p:cNvPr id="34820" name="Picture 4" descr="caillarydisp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905000"/>
            <a:ext cx="4876800" cy="3657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latin typeface="Times New Roman" pitchFamily="18" charset="0"/>
              </a:rPr>
              <a:t>LINOMAT 1V</a:t>
            </a:r>
          </a:p>
        </p:txBody>
      </p:sp>
      <p:pic>
        <p:nvPicPr>
          <p:cNvPr id="38917" name="Picture 5" descr="lino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250561" cy="3000396"/>
          </a:xfrm>
          <a:prstGeom prst="rect">
            <a:avLst/>
          </a:prstGeom>
          <a:noFill/>
        </p:spPr>
      </p:pic>
      <p:pic>
        <p:nvPicPr>
          <p:cNvPr id="4" name="Picture 5" descr="Applicator%20AS%2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29200" y="3214686"/>
            <a:ext cx="4114800" cy="3429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sz="4800" b="1">
                <a:latin typeface="Times New Roman" pitchFamily="18" charset="0"/>
              </a:rPr>
              <a:t>AUTOMATIC TLC SAMPLER</a:t>
            </a:r>
          </a:p>
        </p:txBody>
      </p:sp>
      <p:pic>
        <p:nvPicPr>
          <p:cNvPr id="36868" name="Picture 4" descr="ats4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2133600"/>
            <a:ext cx="6096000" cy="3657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42" name="Picture 2"/>
          <p:cNvPicPr>
            <a:picLocks noChangeArrowheads="1" noChangeAspect="1"/>
          </p:cNvPicPr>
          <p:nvPr/>
        </p:nvPicPr>
        <p:blipFill>
          <a:blip cstate="print" r:embed="rId2"/>
          <a:srcRect b="41" r="-31"/>
          <a:stretch>
            <a:fillRect/>
          </a:stretch>
        </p:blipFill>
        <p:spPr bwMode="auto">
          <a:xfrm>
            <a:off x="142876" y="0"/>
            <a:ext cx="8929718" cy="644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677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4"/>
          <p:cNvSpPr txBox="1">
            <a:spLocks/>
          </p:cNvSpPr>
          <p:nvPr/>
        </p:nvSpPr>
        <p:spPr bwMode="auto">
          <a:xfrm>
            <a:off x="228600" y="304800"/>
            <a:ext cx="8686800" cy="1219200"/>
          </a:xfrm>
          <a:prstGeom prst="rect">
            <a:avLst/>
          </a:prstGeom>
          <a:solidFill>
            <a:srgbClr val="FFCCCC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Calibri"/>
                <a:cs typeface="+mn-cs"/>
              </a:rPr>
              <a:t>SELECTION OF MOBILE PHASE</a:t>
            </a:r>
            <a:endParaRPr lang="en-US" sz="3600" b="1" baseline="30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Times New Roman" pitchFamily="18" charset="0"/>
              </a:rPr>
              <a:t>LIGHT WEIGHT TWIN TROUGH CHAMBER</a:t>
            </a:r>
          </a:p>
        </p:txBody>
      </p:sp>
      <p:pic>
        <p:nvPicPr>
          <p:cNvPr id="50181" name="Picture 5" descr="lightweighttw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33600"/>
            <a:ext cx="4724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Times New Roman" pitchFamily="18" charset="0"/>
              </a:rPr>
              <a:t>Automatic Developing Chamber ADC</a:t>
            </a:r>
            <a:r>
              <a:rPr lang="en-US"/>
              <a:t> </a:t>
            </a:r>
          </a:p>
        </p:txBody>
      </p:sp>
      <p:pic>
        <p:nvPicPr>
          <p:cNvPr id="53252" name="Picture 4" descr="http://www.camag-china.com/v/products/development/adc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34339"/>
            <a:ext cx="4033854" cy="3875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Different Kinds of Chromatography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l" rtl="0" eaLnBrk="1" hangingPunct="1"/>
            <a:r>
              <a:rPr lang="en-US" sz="2800" dirty="0" smtClean="0">
                <a:solidFill>
                  <a:srgbClr val="FF0000"/>
                </a:solidFill>
              </a:rPr>
              <a:t>Liquid chromatography </a:t>
            </a:r>
            <a:r>
              <a:rPr lang="en-US" sz="2800" dirty="0" smtClean="0"/>
              <a:t>(includes column chromatography, thin-layer, and HPLC)</a:t>
            </a:r>
          </a:p>
          <a:p>
            <a:pPr lvl="1" algn="l" rtl="0" eaLnBrk="1" hangingPunct="1"/>
            <a:r>
              <a:rPr lang="en-US" sz="2400" dirty="0" smtClean="0"/>
              <a:t>Stationary phase:  silica, alumina, etc.</a:t>
            </a:r>
          </a:p>
          <a:p>
            <a:pPr lvl="1" algn="l" rtl="0" eaLnBrk="1" hangingPunct="1"/>
            <a:r>
              <a:rPr lang="en-US" sz="2400" dirty="0" smtClean="0"/>
              <a:t>Mobile phase (moving phase):  organic solvents</a:t>
            </a:r>
          </a:p>
          <a:p>
            <a:pPr lvl="1" algn="l" rtl="0" eaLnBrk="1" hangingPunct="1"/>
            <a:r>
              <a:rPr lang="en-US" sz="2400" dirty="0" smtClean="0"/>
              <a:t>Important properties:  polarity</a:t>
            </a:r>
          </a:p>
          <a:p>
            <a:pPr algn="l" rtl="0" eaLnBrk="1" hangingPunct="1"/>
            <a:r>
              <a:rPr lang="en-US" sz="2800" dirty="0" smtClean="0">
                <a:solidFill>
                  <a:srgbClr val="FF0000"/>
                </a:solidFill>
              </a:rPr>
              <a:t>Gas chromatography</a:t>
            </a:r>
          </a:p>
          <a:p>
            <a:pPr lvl="1" algn="l" rtl="0" eaLnBrk="1" hangingPunct="1"/>
            <a:r>
              <a:rPr lang="en-US" sz="2400" dirty="0" smtClean="0"/>
              <a:t>Stationary phase: a film of a polymer or a wax. The film must have a high boiling point</a:t>
            </a:r>
          </a:p>
          <a:p>
            <a:pPr lvl="1" algn="l" rtl="0" eaLnBrk="1" hangingPunct="1"/>
            <a:r>
              <a:rPr lang="en-US" sz="2400" dirty="0" smtClean="0"/>
              <a:t>Mobile phase:  gas (Helium is the usual carrier gas)</a:t>
            </a:r>
          </a:p>
          <a:p>
            <a:pPr lvl="1" algn="l" rtl="0" eaLnBrk="1" hangingPunct="1"/>
            <a:r>
              <a:rPr lang="en-US" sz="2400" dirty="0" smtClean="0"/>
              <a:t>Important properties:  boiling point</a:t>
            </a:r>
          </a:p>
        </p:txBody>
      </p:sp>
    </p:spTree>
    <p:extLst>
      <p:ext uri="{BB962C8B-B14F-4D97-AF65-F5344CB8AC3E}">
        <p14:creationId xmlns:p14="http://schemas.microsoft.com/office/powerpoint/2010/main" val="14696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74638"/>
            <a:ext cx="4114800" cy="944562"/>
          </a:xfrm>
        </p:spPr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AMD System</a:t>
            </a:r>
            <a:r>
              <a:rPr lang="en-US"/>
              <a:t> </a:t>
            </a:r>
          </a:p>
        </p:txBody>
      </p:sp>
      <p:pic>
        <p:nvPicPr>
          <p:cNvPr id="54276" name="Picture 4" descr="http://www.camag.com/v/products/development/images/amd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524000"/>
            <a:ext cx="2941638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DENSITOMETRIC CHROMATOGRAM EVALUATION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TLC Scanner 3 with “CATS” Soft Ware.</a:t>
            </a:r>
            <a:r>
              <a:rPr lang="en-US"/>
              <a:t> </a:t>
            </a:r>
          </a:p>
        </p:txBody>
      </p:sp>
      <p:pic>
        <p:nvPicPr>
          <p:cNvPr id="56324" name="Picture 4" descr="http://www.spektra.co.id/products/4_camag/images/scanner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6705600" cy="322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UV –INSPECTION</a:t>
            </a:r>
            <a:r>
              <a:rPr lang="en-US" sz="4000" b="1">
                <a:latin typeface="Times New Roman" pitchFamily="18" charset="0"/>
              </a:rPr>
              <a:t> -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UV Lamps.</a:t>
            </a:r>
            <a:r>
              <a:rPr lang="en-US"/>
              <a:t> </a:t>
            </a:r>
          </a:p>
        </p:txBody>
      </p:sp>
      <p:pic>
        <p:nvPicPr>
          <p:cNvPr id="65540" name="Picture 4" descr="http://www.camag.com/v/images/40_UVLA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33600"/>
            <a:ext cx="2743200" cy="2503488"/>
          </a:xfrm>
          <a:prstGeom prst="rect">
            <a:avLst/>
          </a:prstGeom>
          <a:noFill/>
        </p:spPr>
      </p:pic>
      <p:pic>
        <p:nvPicPr>
          <p:cNvPr id="65542" name="Picture 6" descr="http://www.camag.com/v/images/41_VIEW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057400"/>
            <a:ext cx="2743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543800" cy="1676400"/>
          </a:xfrm>
        </p:spPr>
        <p:txBody>
          <a:bodyPr>
            <a:normAutofit fontScale="90000"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POST CHROMATOGRAPHIC DERIVATIZATION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858000" cy="3657600"/>
          </a:xfrm>
        </p:spPr>
        <p:txBody>
          <a:bodyPr/>
          <a:lstStyle/>
          <a:p>
            <a:pPr algn="l" rtl="0"/>
            <a:r>
              <a:rPr lang="en-US" dirty="0">
                <a:cs typeface="Times New Roman" pitchFamily="18" charset="0"/>
              </a:rPr>
              <a:t>General.</a:t>
            </a:r>
          </a:p>
          <a:p>
            <a:pPr algn="l" rtl="0"/>
            <a:r>
              <a:rPr lang="en-US" dirty="0">
                <a:cs typeface="Times New Roman" pitchFamily="18" charset="0"/>
              </a:rPr>
              <a:t>Chromatogram Immersion Device.</a:t>
            </a:r>
          </a:p>
          <a:p>
            <a:pPr algn="l" rtl="0"/>
            <a:r>
              <a:rPr lang="en-US" dirty="0">
                <a:cs typeface="Times New Roman" pitchFamily="18" charset="0"/>
              </a:rPr>
              <a:t>TLC Sprayer.</a:t>
            </a:r>
          </a:p>
          <a:p>
            <a:pPr algn="l" rtl="0"/>
            <a:r>
              <a:rPr lang="en-US" dirty="0">
                <a:cs typeface="Times New Roman" pitchFamily="18" charset="0"/>
              </a:rPr>
              <a:t>Reagent Spray.</a:t>
            </a:r>
          </a:p>
          <a:p>
            <a:pPr algn="l" rtl="0"/>
            <a:r>
              <a:rPr lang="en-US" dirty="0">
                <a:cs typeface="Times New Roman" pitchFamily="18" charset="0"/>
              </a:rPr>
              <a:t>TLC Spray Cabinet.</a:t>
            </a:r>
          </a:p>
          <a:p>
            <a:pPr algn="l" rtl="0"/>
            <a:r>
              <a:rPr lang="en-US" dirty="0">
                <a:cs typeface="Times New Roman" pitchFamily="18" charset="0"/>
              </a:rPr>
              <a:t>TLC Plate Heater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Chromatogram Immersion Device.</a:t>
            </a:r>
            <a:r>
              <a:rPr lang="en-US"/>
              <a:t> </a:t>
            </a:r>
          </a:p>
        </p:txBody>
      </p:sp>
      <p:pic>
        <p:nvPicPr>
          <p:cNvPr id="68612" name="Picture 4" descr="http://www.camag.com/v/images/42_IMM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149475"/>
            <a:ext cx="3733800" cy="310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TLC Sprayer.</a:t>
            </a:r>
            <a:r>
              <a:rPr lang="en-US"/>
              <a:t> </a:t>
            </a:r>
          </a:p>
        </p:txBody>
      </p:sp>
      <p:pic>
        <p:nvPicPr>
          <p:cNvPr id="69636" name="Picture 4" descr="http://www.camag.com/v/products/derivatization/images/tlcspray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09800"/>
            <a:ext cx="32004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Reagent Spray.</a:t>
            </a:r>
            <a:r>
              <a:rPr lang="en-US"/>
              <a:t> </a:t>
            </a:r>
          </a:p>
        </p:txBody>
      </p:sp>
      <p:pic>
        <p:nvPicPr>
          <p:cNvPr id="70660" name="Picture 4" descr="http://www.camag.com/v/products/derivatization/images/reagentspra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09800"/>
            <a:ext cx="35052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6477000" cy="944563"/>
          </a:xfrm>
        </p:spPr>
        <p:txBody>
          <a:bodyPr/>
          <a:lstStyle/>
          <a:p>
            <a:r>
              <a:rPr lang="en-US" sz="4800" b="1">
                <a:latin typeface="Times New Roman" pitchFamily="18" charset="0"/>
                <a:cs typeface="Times New Roman" pitchFamily="18" charset="0"/>
              </a:rPr>
              <a:t>TLC Spray Cabinet.</a:t>
            </a:r>
            <a:r>
              <a:rPr lang="en-US"/>
              <a:t> </a:t>
            </a:r>
          </a:p>
        </p:txBody>
      </p:sp>
      <p:pic>
        <p:nvPicPr>
          <p:cNvPr id="71684" name="Picture 4" descr="http://www.camag.com/v/products/derivatization/images/cab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057400"/>
            <a:ext cx="3886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latin typeface="Times New Roman" pitchFamily="18" charset="0"/>
                <a:cs typeface="Times New Roman" pitchFamily="18" charset="0"/>
              </a:rPr>
              <a:t>TLC Plate Heater</a:t>
            </a:r>
            <a:r>
              <a:rPr lang="en-US"/>
              <a:t> </a:t>
            </a:r>
          </a:p>
        </p:txBody>
      </p:sp>
      <p:pic>
        <p:nvPicPr>
          <p:cNvPr id="72708" name="Picture 4" descr="http://www.camag.com/v/images/plateheat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133600"/>
            <a:ext cx="3581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763688" y="2276872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763688" y="227687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11914" y="227687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44008" y="227687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12160" y="227687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15616" y="2730003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Adsorption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458604" y="227687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64542" y="1078465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9792" y="2739958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Partition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79846" y="2704274"/>
            <a:ext cx="14842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Size Exclusion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8740" y="2711522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Affinity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2704274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Ion Exchange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47864" y="7647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Liquid Chromatography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1560" y="3520138"/>
            <a:ext cx="177562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Competition between liquid mobile phase and solid stationary phase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411760" y="3493938"/>
            <a:ext cx="177562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Competition between liquid mobile phase and Liquid stationary phase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411760" y="3493937"/>
            <a:ext cx="177562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Competition between liquid mobile phase and Liquid stationary phase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318216" y="3520138"/>
            <a:ext cx="10458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Molecular </a:t>
            </a:r>
          </a:p>
          <a:p>
            <a:r>
              <a:rPr lang="en-US" sz="1400" dirty="0" err="1" smtClean="0"/>
              <a:t>sieveing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488740" y="3501008"/>
            <a:ext cx="11952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Lock and Key Mechanism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784884" y="3547174"/>
            <a:ext cx="177562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Competition between liquid mobile phase and ionic stationary phase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33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Detection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Some instrumental Techniques such as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</a:rPr>
              <a:t>Densitometry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</a:rPr>
              <a:t>Photodiode array detector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</a:rPr>
              <a:t>Fluorescence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</a:rPr>
              <a:t>FT-IR in ATR Mode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</a:rPr>
              <a:t>Mass Spectrometric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81025"/>
            <a:ext cx="879157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9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6477000" cy="9906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Test Dye Mixtures</a:t>
            </a:r>
            <a:r>
              <a:rPr lang="en-US"/>
              <a:t>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089025" y="1754188"/>
            <a:ext cx="6965950" cy="3349625"/>
            <a:chOff x="0" y="2250"/>
            <a:chExt cx="4388" cy="2250"/>
          </a:xfrm>
        </p:grpSpPr>
        <p:sp>
          <p:nvSpPr>
            <p:cNvPr id="98318" name="Rectangle 14"/>
            <p:cNvSpPr>
              <a:spLocks noChangeArrowheads="1"/>
            </p:cNvSpPr>
            <p:nvPr/>
          </p:nvSpPr>
          <p:spPr bwMode="auto">
            <a:xfrm>
              <a:off x="0" y="2250"/>
              <a:ext cx="4388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0" y="2250"/>
              <a:ext cx="4387" cy="1006"/>
              <a:chOff x="0" y="2250"/>
              <a:chExt cx="4387" cy="1006"/>
            </a:xfrm>
          </p:grpSpPr>
          <p:sp>
            <p:nvSpPr>
              <p:cNvPr id="98319" name="Rectangle 15"/>
              <p:cNvSpPr>
                <a:spLocks noChangeArrowheads="1"/>
              </p:cNvSpPr>
              <p:nvPr/>
            </p:nvSpPr>
            <p:spPr bwMode="auto">
              <a:xfrm>
                <a:off x="0" y="2250"/>
                <a:ext cx="41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t"/>
                <a:r>
                  <a:rPr lang="en-US" sz="900">
                    <a:solidFill>
                      <a:srgbClr val="003366"/>
                    </a:solidFill>
                    <a:cs typeface="Arial" charset="0"/>
                  </a:rPr>
                  <a:t>032.8001</a:t>
                </a:r>
                <a:endParaRPr lang="en-US"/>
              </a:p>
            </p:txBody>
          </p:sp>
          <p:sp>
            <p:nvSpPr>
              <p:cNvPr id="98320" name="Rectangle 16"/>
              <p:cNvSpPr>
                <a:spLocks noChangeArrowheads="1"/>
              </p:cNvSpPr>
              <p:nvPr/>
            </p:nvSpPr>
            <p:spPr bwMode="auto">
              <a:xfrm>
                <a:off x="418" y="2250"/>
                <a:ext cx="396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t"/>
                <a:r>
                  <a:rPr lang="en-US" sz="900">
                    <a:solidFill>
                      <a:srgbClr val="003366"/>
                    </a:solidFill>
                    <a:cs typeface="Arial" charset="0"/>
                  </a:rPr>
                  <a:t>Test Dye Mixture I 100 mL (suitable for silica gel)</a:t>
                </a:r>
                <a:br>
                  <a:rPr lang="en-US" sz="900">
                    <a:solidFill>
                      <a:srgbClr val="003366"/>
                    </a:solidFill>
                    <a:cs typeface="Arial" charset="0"/>
                  </a:rPr>
                </a:br>
                <a:r>
                  <a:rPr lang="en-US" sz="900">
                    <a:solidFill>
                      <a:srgbClr val="003366"/>
                    </a:solidFill>
                    <a:cs typeface="Arial" charset="0"/>
                  </a:rPr>
                  <a:t>Dimethyl yellow - Oracet blue 2R - Oracet red G; solvent: toluene</a:t>
                </a:r>
                <a:endParaRPr lang="en-US"/>
              </a:p>
            </p:txBody>
          </p:sp>
          <p:sp>
            <p:nvSpPr>
              <p:cNvPr id="98321" name="Rectangle 17"/>
              <p:cNvSpPr>
                <a:spLocks noChangeArrowheads="1"/>
              </p:cNvSpPr>
              <p:nvPr/>
            </p:nvSpPr>
            <p:spPr bwMode="auto">
              <a:xfrm>
                <a:off x="0" y="2480"/>
                <a:ext cx="418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t"/>
                <a:r>
                  <a:rPr lang="en-US" sz="900">
                    <a:solidFill>
                      <a:srgbClr val="003366"/>
                    </a:solidFill>
                    <a:cs typeface="Arial" charset="0"/>
                  </a:rPr>
                  <a:t>032.8002</a:t>
                </a:r>
                <a:endParaRPr lang="en-US"/>
              </a:p>
            </p:txBody>
          </p:sp>
          <p:sp>
            <p:nvSpPr>
              <p:cNvPr id="98322" name="Rectangle 18"/>
              <p:cNvSpPr>
                <a:spLocks noChangeArrowheads="1"/>
              </p:cNvSpPr>
              <p:nvPr/>
            </p:nvSpPr>
            <p:spPr bwMode="auto">
              <a:xfrm>
                <a:off x="418" y="2480"/>
                <a:ext cx="3969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t"/>
                <a:r>
                  <a:rPr lang="en-US" sz="900">
                    <a:solidFill>
                      <a:srgbClr val="003366"/>
                    </a:solidFill>
                    <a:cs typeface="Arial" charset="0"/>
                  </a:rPr>
                  <a:t>Test Dye Mixture II 100 mL (suitable for silica gel and aluminium oxide)</a:t>
                </a:r>
                <a:br>
                  <a:rPr lang="en-US" sz="900">
                    <a:solidFill>
                      <a:srgbClr val="003366"/>
                    </a:solidFill>
                    <a:cs typeface="Arial" charset="0"/>
                  </a:rPr>
                </a:br>
                <a:r>
                  <a:rPr lang="en-US" sz="900">
                    <a:solidFill>
                      <a:srgbClr val="003366"/>
                    </a:solidFill>
                    <a:cs typeface="Arial" charset="0"/>
                  </a:rPr>
                  <a:t>Sudan black - Artisil blue - Sudan yellow - fatty orange - fat red 7B - (Sudan black separates into two fractions); solvent: toluene</a:t>
                </a:r>
                <a:endParaRPr lang="en-US"/>
              </a:p>
            </p:txBody>
          </p:sp>
          <p:sp>
            <p:nvSpPr>
              <p:cNvPr id="98323" name="Rectangle 19"/>
              <p:cNvSpPr>
                <a:spLocks noChangeArrowheads="1"/>
              </p:cNvSpPr>
              <p:nvPr/>
            </p:nvSpPr>
            <p:spPr bwMode="auto">
              <a:xfrm>
                <a:off x="0" y="2796"/>
                <a:ext cx="41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t"/>
                <a:r>
                  <a:rPr lang="en-US" sz="900">
                    <a:solidFill>
                      <a:srgbClr val="003366"/>
                    </a:solidFill>
                    <a:cs typeface="Arial" charset="0"/>
                  </a:rPr>
                  <a:t>032.8003</a:t>
                </a:r>
                <a:endParaRPr lang="en-US"/>
              </a:p>
            </p:txBody>
          </p:sp>
          <p:sp>
            <p:nvSpPr>
              <p:cNvPr id="98324" name="Rectangle 20"/>
              <p:cNvSpPr>
                <a:spLocks noChangeArrowheads="1"/>
              </p:cNvSpPr>
              <p:nvPr/>
            </p:nvSpPr>
            <p:spPr bwMode="auto">
              <a:xfrm>
                <a:off x="418" y="2796"/>
                <a:ext cx="396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t"/>
                <a:r>
                  <a:rPr lang="en-US" sz="900">
                    <a:solidFill>
                      <a:srgbClr val="003366"/>
                    </a:solidFill>
                    <a:cs typeface="Arial" charset="0"/>
                  </a:rPr>
                  <a:t>Test Dye Mixture III 10 mL (suitable for HPTLC silica gel)</a:t>
                </a:r>
                <a:br>
                  <a:rPr lang="en-US" sz="900">
                    <a:solidFill>
                      <a:srgbClr val="003366"/>
                    </a:solidFill>
                    <a:cs typeface="Arial" charset="0"/>
                  </a:rPr>
                </a:br>
                <a:r>
                  <a:rPr lang="en-US" sz="900">
                    <a:solidFill>
                      <a:srgbClr val="003366"/>
                    </a:solidFill>
                    <a:cs typeface="Arial" charset="0"/>
                  </a:rPr>
                  <a:t>Ciba F II - Indophenol - Ariabel red - Sudan blue II - Sudan IV - dimethylaminoazobenzene; solvent: toluene</a:t>
                </a:r>
                <a:endParaRPr lang="en-US"/>
              </a:p>
            </p:txBody>
          </p:sp>
          <p:sp>
            <p:nvSpPr>
              <p:cNvPr id="98325" name="Rectangle 21"/>
              <p:cNvSpPr>
                <a:spLocks noChangeArrowheads="1"/>
              </p:cNvSpPr>
              <p:nvPr/>
            </p:nvSpPr>
            <p:spPr bwMode="auto">
              <a:xfrm>
                <a:off x="0" y="3026"/>
                <a:ext cx="41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t"/>
                <a:r>
                  <a:rPr lang="en-US" sz="900">
                    <a:solidFill>
                      <a:srgbClr val="003366"/>
                    </a:solidFill>
                    <a:cs typeface="Arial" charset="0"/>
                  </a:rPr>
                  <a:t>032.8004</a:t>
                </a:r>
                <a:endParaRPr lang="en-US"/>
              </a:p>
            </p:txBody>
          </p:sp>
        </p:grpSp>
      </p:grpSp>
    </p:spTree>
  </p:cSld>
  <p:clrMapOvr>
    <a:masterClrMapping/>
  </p:clrMapOvr>
</p:sld>
</file>

<file path=ppt/slides/slide7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fa-IR"/>
          </a:p>
        </p:txBody>
      </p:sp>
      <p:pic>
        <p:nvPicPr>
          <p:cNvPr id="16387" name="Picture 3"/>
          <p:cNvPicPr>
            <a:picLocks noChangeArrowheads="1" noChangeAspect="1"/>
          </p:cNvPicPr>
          <p:nvPr/>
        </p:nvPicPr>
        <p:blipFill>
          <a:blip cstate="print" r:embed="rId2"/>
          <a:srcRect b="-31" r="33"/>
          <a:stretch>
            <a:fillRect/>
          </a:stretch>
        </p:blipFill>
        <p:spPr bwMode="auto">
          <a:xfrm>
            <a:off x="467544" y="360374"/>
            <a:ext cx="7992888" cy="544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7410" name="Picture 2"/>
          <p:cNvPicPr>
            <a:picLocks noChangeArrowheads="1" noChangeAspect="1"/>
          </p:cNvPicPr>
          <p:nvPr/>
        </p:nvPicPr>
        <p:blipFill>
          <a:blip cstate="print" r:embed="rId2"/>
          <a:srcRect b="-57" r="40"/>
          <a:stretch>
            <a:fillRect/>
          </a:stretch>
        </p:blipFill>
        <p:spPr bwMode="auto">
          <a:xfrm>
            <a:off x="395536" y="260648"/>
            <a:ext cx="82809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fa-IR"/>
          </a:p>
        </p:txBody>
      </p:sp>
      <p:pic>
        <p:nvPicPr>
          <p:cNvPr id="18434" name="Picture 2"/>
          <p:cNvPicPr>
            <a:picLocks noChangeArrowheads="1" noChangeAspect="1"/>
          </p:cNvPicPr>
          <p:nvPr/>
        </p:nvPicPr>
        <p:blipFill>
          <a:blip cstate="print" r:embed="rId2"/>
          <a:srcRect b="-35" r="-36"/>
          <a:stretch>
            <a:fillRect/>
          </a:stretch>
        </p:blipFill>
        <p:spPr bwMode="auto">
          <a:xfrm>
            <a:off x="755576" y="260648"/>
            <a:ext cx="806489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9458" name="Picture 2"/>
          <p:cNvPicPr>
            <a:picLocks noChangeArrowheads="1" noChangeAspect="1"/>
          </p:cNvPicPr>
          <p:nvPr/>
        </p:nvPicPr>
        <p:blipFill>
          <a:blip cstate="print" r:embed="rId2"/>
          <a:srcRect b="42" r="-36"/>
          <a:stretch>
            <a:fillRect/>
          </a:stretch>
        </p:blipFill>
        <p:spPr bwMode="auto">
          <a:xfrm>
            <a:off x="467544" y="188640"/>
            <a:ext cx="7704856" cy="566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1266" name="Picture 2"/>
          <p:cNvPicPr>
            <a:picLocks noChangeArrowheads="1" noChangeAspect="1"/>
          </p:cNvPicPr>
          <p:nvPr/>
        </p:nvPicPr>
        <p:blipFill>
          <a:blip cstate="print" r:embed="rId2"/>
          <a:srcRect b="-57" r="35"/>
          <a:stretch>
            <a:fillRect/>
          </a:stretch>
        </p:blipFill>
        <p:spPr bwMode="auto">
          <a:xfrm>
            <a:off x="416774" y="404665"/>
            <a:ext cx="872824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7665"/>
            <a:ext cx="561975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600400" cy="635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51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30225" cy="705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rrowheads="1" noChangeAspect="1"/>
          </p:cNvPicPr>
          <p:nvPr/>
        </p:nvPicPr>
        <p:blipFill>
          <a:blip r:embed="rId2"/>
          <a:srcRect b="-229" r="-63"/>
          <a:stretch>
            <a:fillRect/>
          </a:stretch>
        </p:blipFill>
        <p:spPr bwMode="auto">
          <a:xfrm>
            <a:off x="-71470" y="1571612"/>
            <a:ext cx="931157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90525"/>
            <a:ext cx="8543925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9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8914" name="Picture 2"/>
          <p:cNvPicPr>
            <a:picLocks noChangeArrowheads="1" noChangeAspect="1"/>
          </p:cNvPicPr>
          <p:nvPr/>
        </p:nvPicPr>
        <p:blipFill>
          <a:blip cstate="print" r:embed="rId2"/>
          <a:srcRect b="-6" r="-14"/>
          <a:stretch>
            <a:fillRect/>
          </a:stretch>
        </p:blipFill>
        <p:spPr bwMode="auto">
          <a:xfrm>
            <a:off x="928662" y="428604"/>
            <a:ext cx="734481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fa-IR"/>
          </a:p>
        </p:txBody>
      </p:sp>
      <p:pic>
        <p:nvPicPr>
          <p:cNvPr id="39938" name="Picture 2"/>
          <p:cNvPicPr>
            <a:picLocks noChangeArrowheads="1" noChangeAspect="1"/>
          </p:cNvPicPr>
          <p:nvPr/>
        </p:nvPicPr>
        <p:blipFill>
          <a:blip cstate="print" r:embed="rId2"/>
          <a:srcRect b="29" r="19"/>
          <a:stretch>
            <a:fillRect/>
          </a:stretch>
        </p:blipFill>
        <p:spPr bwMode="auto">
          <a:xfrm>
            <a:off x="791072" y="0"/>
            <a:ext cx="8352928" cy="652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1986" name="Picture 2"/>
          <p:cNvPicPr>
            <a:picLocks noChangeArrowheads="1" noChangeAspect="1"/>
          </p:cNvPicPr>
          <p:nvPr/>
        </p:nvPicPr>
        <p:blipFill>
          <a:blip cstate="print" r:embed="rId2"/>
          <a:srcRect b="20" r="25"/>
          <a:stretch>
            <a:fillRect/>
          </a:stretch>
        </p:blipFill>
        <p:spPr bwMode="auto">
          <a:xfrm>
            <a:off x="467544" y="404664"/>
            <a:ext cx="7848872" cy="552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3010" name="Picture 2"/>
          <p:cNvPicPr>
            <a:picLocks noChangeArrowheads="1" noChangeAspect="1"/>
          </p:cNvPicPr>
          <p:nvPr/>
        </p:nvPicPr>
        <p:blipFill>
          <a:blip cstate="print" r:embed="rId2"/>
          <a:srcRect b="42" r="-38"/>
          <a:stretch>
            <a:fillRect/>
          </a:stretch>
        </p:blipFill>
        <p:spPr bwMode="auto">
          <a:xfrm>
            <a:off x="1259632" y="260648"/>
            <a:ext cx="739322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4034" name="Picture 2"/>
          <p:cNvPicPr>
            <a:picLocks noChangeArrowheads="1" noChangeAspect="1"/>
          </p:cNvPicPr>
          <p:nvPr/>
        </p:nvPicPr>
        <p:blipFill>
          <a:blip cstate="print" r:embed="rId2"/>
          <a:srcRect b="14" r="-1"/>
          <a:stretch>
            <a:fillRect/>
          </a:stretch>
        </p:blipFill>
        <p:spPr bwMode="auto">
          <a:xfrm>
            <a:off x="611560" y="404664"/>
            <a:ext cx="7848872" cy="60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5058" name="Picture 2"/>
          <p:cNvPicPr>
            <a:picLocks noChangeArrowheads="1" noChangeAspect="1"/>
          </p:cNvPicPr>
          <p:nvPr/>
        </p:nvPicPr>
        <p:blipFill>
          <a:blip cstate="print" r:embed="rId2"/>
          <a:srcRect b="6" r="-21"/>
          <a:stretch>
            <a:fillRect/>
          </a:stretch>
        </p:blipFill>
        <p:spPr bwMode="auto">
          <a:xfrm>
            <a:off x="543343" y="0"/>
            <a:ext cx="860065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6082" name="Picture 2"/>
          <p:cNvPicPr>
            <a:picLocks noChangeArrowheads="1" noChangeAspect="1"/>
          </p:cNvPicPr>
          <p:nvPr/>
        </p:nvPicPr>
        <p:blipFill>
          <a:blip cstate="print" r:embed="rId2"/>
          <a:srcRect b="-8" r="-12"/>
          <a:stretch>
            <a:fillRect/>
          </a:stretch>
        </p:blipFill>
        <p:spPr bwMode="auto">
          <a:xfrm>
            <a:off x="142844" y="214290"/>
            <a:ext cx="884233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fa-IR"/>
          </a:p>
        </p:txBody>
      </p:sp>
      <p:pic>
        <p:nvPicPr>
          <p:cNvPr id="47106" name="Picture 2"/>
          <p:cNvPicPr>
            <a:picLocks noChangeArrowheads="1" noChangeAspect="1"/>
          </p:cNvPicPr>
          <p:nvPr/>
        </p:nvPicPr>
        <p:blipFill>
          <a:blip cstate="print" r:embed="rId2"/>
          <a:srcRect b="6" r="-5"/>
          <a:stretch>
            <a:fillRect/>
          </a:stretch>
        </p:blipFill>
        <p:spPr bwMode="auto">
          <a:xfrm>
            <a:off x="683568" y="0"/>
            <a:ext cx="8208912" cy="566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8130" name="Picture 2"/>
          <p:cNvPicPr>
            <a:picLocks noChangeArrowheads="1" noChangeAspect="1"/>
          </p:cNvPicPr>
          <p:nvPr/>
        </p:nvPicPr>
        <p:blipFill>
          <a:blip cstate="print" r:embed="rId2"/>
          <a:srcRect b="-21" r="24"/>
          <a:stretch>
            <a:fillRect/>
          </a:stretch>
        </p:blipFill>
        <p:spPr bwMode="auto">
          <a:xfrm>
            <a:off x="539552" y="0"/>
            <a:ext cx="8352928" cy="618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-2" r="-27"/>
          <a:stretch>
            <a:fillRect/>
          </a:stretch>
        </p:blipFill>
        <p:spPr bwMode="auto">
          <a:xfrm>
            <a:off x="0" y="-1"/>
            <a:ext cx="9144000" cy="635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9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9154" name="Picture 2"/>
          <p:cNvPicPr>
            <a:picLocks noChangeArrowheads="1" noChangeAspect="1"/>
          </p:cNvPicPr>
          <p:nvPr/>
        </p:nvPicPr>
        <p:blipFill>
          <a:blip cstate="print" r:embed="rId2"/>
          <a:srcRect b="-34" r="-39"/>
          <a:stretch>
            <a:fillRect/>
          </a:stretch>
        </p:blipFill>
        <p:spPr bwMode="auto">
          <a:xfrm>
            <a:off x="395536" y="0"/>
            <a:ext cx="798457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fa-IR"/>
          </a:p>
        </p:txBody>
      </p:sp>
      <p:pic>
        <p:nvPicPr>
          <p:cNvPr id="50178" name="Picture 2"/>
          <p:cNvPicPr>
            <a:picLocks noChangeArrowheads="1" noChangeAspect="1"/>
          </p:cNvPicPr>
          <p:nvPr/>
        </p:nvPicPr>
        <p:blipFill>
          <a:blip cstate="print" r:embed="rId2"/>
          <a:srcRect b="27" r="14"/>
          <a:stretch>
            <a:fillRect/>
          </a:stretch>
        </p:blipFill>
        <p:spPr bwMode="auto">
          <a:xfrm>
            <a:off x="503040" y="0"/>
            <a:ext cx="8640960" cy="637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02" name="Picture 2"/>
          <p:cNvPicPr>
            <a:picLocks noChangeArrowheads="1" noChangeAspect="1"/>
          </p:cNvPicPr>
          <p:nvPr/>
        </p:nvPicPr>
        <p:blipFill>
          <a:blip cstate="print" r:embed="rId2"/>
          <a:srcRect b="55" r="-12"/>
          <a:stretch>
            <a:fillRect/>
          </a:stretch>
        </p:blipFill>
        <p:spPr bwMode="auto">
          <a:xfrm>
            <a:off x="395536" y="332656"/>
            <a:ext cx="8136904" cy="591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92" r="10"/>
          <a:stretch>
            <a:fillRect/>
          </a:stretch>
        </p:blipFill>
        <p:spPr bwMode="auto">
          <a:xfrm>
            <a:off x="-1" y="0"/>
            <a:ext cx="8865397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rrowheads="1" noChangeAspect="1"/>
          </p:cNvPicPr>
          <p:nvPr/>
        </p:nvPicPr>
        <p:blipFill>
          <a:blip r:embed="rId2"/>
          <a:srcRect b="82"/>
          <a:stretch>
            <a:fillRect/>
          </a:stretch>
        </p:blipFill>
        <p:spPr bwMode="auto">
          <a:xfrm>
            <a:off x="500034" y="71414"/>
            <a:ext cx="6786610" cy="670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3794" name="Picture 2"/>
          <p:cNvPicPr>
            <a:picLocks noChangeArrowheads="1" noChangeAspect="1"/>
          </p:cNvPicPr>
          <p:nvPr/>
        </p:nvPicPr>
        <p:blipFill>
          <a:blip cstate="print" r:embed="rId2"/>
          <a:srcRect b="78" r="10"/>
          <a:stretch>
            <a:fillRect/>
          </a:stretch>
        </p:blipFill>
        <p:spPr bwMode="auto">
          <a:xfrm>
            <a:off x="-1" y="0"/>
            <a:ext cx="9051913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9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fa-IR"/>
          </a:p>
        </p:txBody>
      </p:sp>
      <p:pic>
        <p:nvPicPr>
          <p:cNvPr id="37890" name="Picture 2"/>
          <p:cNvPicPr>
            <a:picLocks noChangeArrowheads="1" noChangeAspect="1"/>
          </p:cNvPicPr>
          <p:nvPr/>
        </p:nvPicPr>
        <p:blipFill>
          <a:blip cstate="print" r:embed="rId2"/>
          <a:srcRect b="-21" r="-12"/>
          <a:stretch>
            <a:fillRect/>
          </a:stretch>
        </p:blipFill>
        <p:spPr bwMode="auto">
          <a:xfrm>
            <a:off x="1043608" y="-81984"/>
            <a:ext cx="7344816" cy="693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9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fa-IR"/>
          </a:p>
        </p:txBody>
      </p:sp>
      <p:pic>
        <p:nvPicPr>
          <p:cNvPr id="36866" name="Picture 2"/>
          <p:cNvPicPr>
            <a:picLocks noChangeArrowheads="1" noChangeAspect="1"/>
          </p:cNvPicPr>
          <p:nvPr/>
        </p:nvPicPr>
        <p:blipFill>
          <a:blip cstate="print" r:embed="rId2"/>
          <a:srcRect b="8" r="4"/>
          <a:stretch>
            <a:fillRect/>
          </a:stretch>
        </p:blipFill>
        <p:spPr bwMode="auto">
          <a:xfrm>
            <a:off x="0" y="945562"/>
            <a:ext cx="9144000" cy="363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9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2" r="-71"/>
          <a:stretch>
            <a:fillRect/>
          </a:stretch>
        </p:blipFill>
        <p:spPr bwMode="auto">
          <a:xfrm>
            <a:off x="-49324" y="2143116"/>
            <a:ext cx="89076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/>
          <a:srcRect b="79" r="5"/>
          <a:stretch>
            <a:fillRect/>
          </a:stretch>
        </p:blipFill>
        <p:spPr bwMode="auto">
          <a:xfrm>
            <a:off x="0" y="357166"/>
            <a:ext cx="891951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1550</Words>
  <Application>Microsoft Office PowerPoint</Application>
  <PresentationFormat>On-screen Show (4:3)</PresentationFormat>
  <Paragraphs>477</Paragraphs>
  <Slides>139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139</vt:i4>
      </vt:variant>
    </vt:vector>
  </HeadingPairs>
  <TitlesOfParts>
    <vt:vector size="147" baseType="lpstr">
      <vt:lpstr>Arial</vt:lpstr>
      <vt:lpstr>Arial Rounded MT Bold</vt:lpstr>
      <vt:lpstr>Calibri</vt:lpstr>
      <vt:lpstr>Lucida Sans Unicode</vt:lpstr>
      <vt:lpstr>Times New Roman</vt:lpstr>
      <vt:lpstr>Wingdings</vt:lpstr>
      <vt:lpstr>Office Theme</vt:lpstr>
      <vt:lpstr>CS ChemDraw Drawing</vt:lpstr>
      <vt:lpstr>Chromatography</vt:lpstr>
      <vt:lpstr>HPTLC Workshop</vt:lpstr>
      <vt:lpstr>PowerPoint Presentation</vt:lpstr>
      <vt:lpstr>PowerPoint Presentation</vt:lpstr>
      <vt:lpstr>PowerPoint Presentation</vt:lpstr>
      <vt:lpstr>Different Kinds of Chromatography</vt:lpstr>
      <vt:lpstr>PowerPoint Presentation</vt:lpstr>
      <vt:lpstr>PowerPoint Presentation</vt:lpstr>
      <vt:lpstr>PowerPoint Presentation</vt:lpstr>
      <vt:lpstr>Thin layer Chromatography</vt:lpstr>
      <vt:lpstr>PowerPoint Presentation</vt:lpstr>
      <vt:lpstr>PowerPoint Presentation</vt:lpstr>
      <vt:lpstr>PowerPoint Presentation</vt:lpstr>
      <vt:lpstr>PowerPoint Presentation</vt:lpstr>
      <vt:lpstr>Thin-Layer Chromatography:  Determination of Rf Values</vt:lpstr>
      <vt:lpstr>Thin-Layer Chromatography:  Qualitative Analysis</vt:lpstr>
      <vt:lpstr>PowerPoint Presentation</vt:lpstr>
      <vt:lpstr>Horizontal Developing Chamber  </vt:lpstr>
      <vt:lpstr>PowerPoint Presentation</vt:lpstr>
      <vt:lpstr>PowerPoint Presentation</vt:lpstr>
      <vt:lpstr>PowerPoint Presentation</vt:lpstr>
      <vt:lpstr>PowerPoint Presentation</vt:lpstr>
      <vt:lpstr>Visualization Method</vt:lpstr>
      <vt:lpstr>PowerPoint Presentation</vt:lpstr>
      <vt:lpstr>PowerPoint Presentation</vt:lpstr>
      <vt:lpstr>PowerPoint Presentation</vt:lpstr>
      <vt:lpstr>Limitations of TLC</vt:lpstr>
      <vt:lpstr>HPTLC The State of Art - Modern equipments(Technology) - Modern Theoretical foundation(Science) - Standardized methodology(performance)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steps in HPTLC manual</vt:lpstr>
      <vt:lpstr>PowerPoint Presentation</vt:lpstr>
      <vt:lpstr>PRECOATED LAYERS </vt:lpstr>
      <vt:lpstr>MERCK Precoated layers for HPTLC. </vt:lpstr>
      <vt:lpstr>MERCK Precoated Layers for (Conventional) TLC. </vt:lpstr>
      <vt:lpstr>CAMAG Adsorbents. </vt:lpstr>
      <vt:lpstr>PowerPoint Presentation</vt:lpstr>
      <vt:lpstr>MERCK Adsorbents </vt:lpstr>
      <vt:lpstr>Automatic TLC Plate Coater</vt:lpstr>
      <vt:lpstr>TLC Plate Box. </vt:lpstr>
      <vt:lpstr>Drying rack </vt:lpstr>
      <vt:lpstr>Spot Application</vt:lpstr>
      <vt:lpstr>NANOMAT</vt:lpstr>
      <vt:lpstr>Disposable Glass Capillaries </vt:lpstr>
      <vt:lpstr>Capillary Dispenser System</vt:lpstr>
      <vt:lpstr>LINOMAT 1V</vt:lpstr>
      <vt:lpstr>AUTOMATIC TLC SAMPLER</vt:lpstr>
      <vt:lpstr>PowerPoint Presentation</vt:lpstr>
      <vt:lpstr>PowerPoint Presentation</vt:lpstr>
      <vt:lpstr>LIGHT WEIGHT TWIN TROUGH CHAMBER</vt:lpstr>
      <vt:lpstr>Automatic Developing Chamber ADC </vt:lpstr>
      <vt:lpstr>AMD System </vt:lpstr>
      <vt:lpstr>DENSITOMETRIC CHROMATOGRAM EVALUATION </vt:lpstr>
      <vt:lpstr>TLC Scanner 3 with “CATS” Soft Ware. </vt:lpstr>
      <vt:lpstr>UV –INSPECTION -UV Lamps. </vt:lpstr>
      <vt:lpstr>POST CHROMATOGRAPHIC DERIVATIZATION  </vt:lpstr>
      <vt:lpstr>Chromatogram Immersion Device. </vt:lpstr>
      <vt:lpstr>TLC Sprayer. </vt:lpstr>
      <vt:lpstr>Reagent Spray. </vt:lpstr>
      <vt:lpstr>TLC Spray Cabinet. </vt:lpstr>
      <vt:lpstr>TLC Plate Heater </vt:lpstr>
      <vt:lpstr>Detection system</vt:lpstr>
      <vt:lpstr>PowerPoint Presentation</vt:lpstr>
      <vt:lpstr>Test Dye Mixtures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HPTLC Advantages that must be reemphesised</vt:lpstr>
      <vt:lpstr>Major Indications in Botanicals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Using HPTLC In  Quality control of Botanicals   </vt:lpstr>
      <vt:lpstr>PowerPoint Presentation</vt:lpstr>
      <vt:lpstr>PowerPoint Presentation</vt:lpstr>
      <vt:lpstr>PowerPoint Presentation</vt:lpstr>
      <vt:lpstr>PowerPoint Presentation</vt:lpstr>
      <vt:lpstr>Bioautography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DIFFERENCES BETWEEN  TLC AND HPTLC</vt:lpstr>
      <vt:lpstr>PowerPoint Presentation</vt:lpstr>
      <vt:lpstr>PowerPoint Presentation</vt:lpstr>
      <vt:lpstr>PowerPoint Presentation</vt:lpstr>
      <vt:lpstr>Reprostar. </vt:lpstr>
      <vt:lpstr>Video store. </vt:lpstr>
      <vt:lpstr>OPTIMIZATION OF DEVELOPING CONDITION. </vt:lpstr>
    </vt:vector>
  </TitlesOfParts>
  <Company>NPSoft.ir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NPSoft</dc:creator>
  <cp:lastModifiedBy>MAS</cp:lastModifiedBy>
  <cp:revision>46</cp:revision>
  <dcterms:created xsi:type="dcterms:W3CDTF">2017-01-15T20:58:50Z</dcterms:created>
  <dcterms:modified xsi:type="dcterms:W3CDTF">2017-02-27T07:19:19Z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3245510</vt:lpwstr>
  </property>
  <property fmtid="{D5CDD505-2E9C-101B-9397-08002B2CF9AE}" name="NXPowerLiteSettings" pid="3">
    <vt:lpwstr>F38002E0015000</vt:lpwstr>
  </property>
  <property fmtid="{D5CDD505-2E9C-101B-9397-08002B2CF9AE}" name="NXPowerLiteVersion" pid="4">
    <vt:lpwstr>D6.2.8</vt:lpwstr>
  </property>
</Properties>
</file>